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1"/>
    <p:sldId id="257" r:id="rId32"/>
    <p:sldId id="258" r:id="rId33"/>
    <p:sldId id="259" r:id="rId34"/>
    <p:sldId id="260" r:id="rId35"/>
    <p:sldId id="261" r:id="rId36"/>
    <p:sldId id="262" r:id="rId37"/>
    <p:sldId id="263" r:id="rId38"/>
    <p:sldId id="264" r:id="rId39"/>
    <p:sldId id="265"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Open Sans" charset="1" panose="020B0606030504020204"/>
      <p:regular r:id="rId11"/>
    </p:embeddedFont>
    <p:embeddedFont>
      <p:font typeface="Open Sans Bold" charset="1" panose="020B0806030504020204"/>
      <p:regular r:id="rId12"/>
    </p:embeddedFont>
    <p:embeddedFont>
      <p:font typeface="Open Sans Italics" charset="1" panose="020B0606030504020204"/>
      <p:regular r:id="rId13"/>
    </p:embeddedFont>
    <p:embeddedFont>
      <p:font typeface="Open Sans Bold Italics" charset="1" panose="020B0806030504020204"/>
      <p:regular r:id="rId14"/>
    </p:embeddedFont>
    <p:embeddedFont>
      <p:font typeface="Lato" charset="1" panose="020F0502020204030203"/>
      <p:regular r:id="rId15"/>
    </p:embeddedFont>
    <p:embeddedFont>
      <p:font typeface="Lato Bold" charset="1" panose="020F0502020204030203"/>
      <p:regular r:id="rId16"/>
    </p:embeddedFont>
    <p:embeddedFont>
      <p:font typeface="Lato Italics" charset="1" panose="020F0502020204030203"/>
      <p:regular r:id="rId17"/>
    </p:embeddedFont>
    <p:embeddedFont>
      <p:font typeface="Lato Bold Italics" charset="1" panose="020F0502020204030203"/>
      <p:regular r:id="rId18"/>
    </p:embeddedFont>
    <p:embeddedFont>
      <p:font typeface="Lato Bold" charset="1" panose="020F0502020204030203"/>
      <p:regular r:id="rId19"/>
    </p:embeddedFont>
    <p:embeddedFont>
      <p:font typeface="Lato Bold Bold" charset="1" panose="020F0502020204030203"/>
      <p:regular r:id="rId20"/>
    </p:embeddedFont>
    <p:embeddedFont>
      <p:font typeface="Lato Bold Italics" charset="1" panose="020F0502020204030203"/>
      <p:regular r:id="rId21"/>
    </p:embeddedFont>
    <p:embeddedFont>
      <p:font typeface="Lato Bold Bold Italics" charset="1" panose="020F0502020204030203"/>
      <p:regular r:id="rId22"/>
    </p:embeddedFont>
    <p:embeddedFont>
      <p:font typeface="Poppins ExtraBold" charset="1" panose="00000900000000000000"/>
      <p:regular r:id="rId23"/>
    </p:embeddedFont>
    <p:embeddedFont>
      <p:font typeface="Poppins ExtraBold Bold" charset="1" panose="00000A00000000000000"/>
      <p:regular r:id="rId24"/>
    </p:embeddedFont>
    <p:embeddedFont>
      <p:font typeface="Poppins ExtraBold Italics" charset="1" panose="00000900000000000000"/>
      <p:regular r:id="rId25"/>
    </p:embeddedFont>
    <p:embeddedFont>
      <p:font typeface="Poppins ExtraBold Bold Italics" charset="1" panose="00000A00000000000000"/>
      <p:regular r:id="rId26"/>
    </p:embeddedFont>
    <p:embeddedFont>
      <p:font typeface="Prompt Light" charset="1" panose="00000400000000000000"/>
      <p:regular r:id="rId27"/>
    </p:embeddedFont>
    <p:embeddedFont>
      <p:font typeface="Prompt Light Bold" charset="1" panose="00000500000000000000"/>
      <p:regular r:id="rId28"/>
    </p:embeddedFont>
    <p:embeddedFont>
      <p:font typeface="Prompt Light Italics" charset="1" panose="00000400000000000000"/>
      <p:regular r:id="rId29"/>
    </p:embeddedFont>
    <p:embeddedFont>
      <p:font typeface="Prompt Light Bold Italics" charset="1" panose="000005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slides/slide1.xml" Type="http://schemas.openxmlformats.org/officeDocument/2006/relationships/slide"/><Relationship Id="rId32" Target="slides/slide2.xml" Type="http://schemas.openxmlformats.org/officeDocument/2006/relationships/slide"/><Relationship Id="rId33" Target="slides/slide3.xml" Type="http://schemas.openxmlformats.org/officeDocument/2006/relationships/slide"/><Relationship Id="rId34" Target="slides/slide4.xml" Type="http://schemas.openxmlformats.org/officeDocument/2006/relationships/slide"/><Relationship Id="rId35" Target="slides/slide5.xml" Type="http://schemas.openxmlformats.org/officeDocument/2006/relationships/slide"/><Relationship Id="rId36" Target="slides/slide6.xml" Type="http://schemas.openxmlformats.org/officeDocument/2006/relationships/slide"/><Relationship Id="rId37" Target="slides/slide7.xml" Type="http://schemas.openxmlformats.org/officeDocument/2006/relationships/slide"/><Relationship Id="rId38" Target="slides/slide8.xml" Type="http://schemas.openxmlformats.org/officeDocument/2006/relationships/slide"/><Relationship Id="rId39" Target="slides/slide9.xml" Type="http://schemas.openxmlformats.org/officeDocument/2006/relationships/slide"/><Relationship Id="rId4" Target="theme/theme1.xml" Type="http://schemas.openxmlformats.org/officeDocument/2006/relationships/theme"/><Relationship Id="rId40"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6.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jpeg" Type="http://schemas.openxmlformats.org/officeDocument/2006/relationships/image"/><Relationship Id="rId6" Target="../media/image17.jpeg" Type="http://schemas.openxmlformats.org/officeDocument/2006/relationships/image"/><Relationship Id="rId7" Target="../media/image18.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9.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0.jpeg" Type="http://schemas.openxmlformats.org/officeDocument/2006/relationships/image"/><Relationship Id="rId5" Target="../media/image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69026" y="0"/>
            <a:ext cx="8683003" cy="10937354"/>
            <a:chOff x="0" y="0"/>
            <a:chExt cx="5038852" cy="6347079"/>
          </a:xfrm>
        </p:grpSpPr>
        <p:sp>
          <p:nvSpPr>
            <p:cNvPr name="Freeform 3" id="3"/>
            <p:cNvSpPr/>
            <p:nvPr/>
          </p:nvSpPr>
          <p:spPr>
            <a:xfrm>
              <a:off x="0" y="0"/>
              <a:ext cx="5038852" cy="6347079"/>
            </a:xfrm>
            <a:custGeom>
              <a:avLst/>
              <a:gdLst/>
              <a:ahLst/>
              <a:cxnLst/>
              <a:rect r="r" b="b" t="t" l="l"/>
              <a:pathLst>
                <a:path h="6347079" w="5038852">
                  <a:moveTo>
                    <a:pt x="5038852" y="6347079"/>
                  </a:moveTo>
                  <a:lnTo>
                    <a:pt x="3171571" y="6347079"/>
                  </a:lnTo>
                  <a:lnTo>
                    <a:pt x="2668270" y="6347079"/>
                  </a:lnTo>
                  <a:lnTo>
                    <a:pt x="2370582" y="6347079"/>
                  </a:lnTo>
                  <a:lnTo>
                    <a:pt x="1994916" y="6347079"/>
                  </a:lnTo>
                  <a:lnTo>
                    <a:pt x="0" y="6347079"/>
                  </a:lnTo>
                  <a:cubicBezTo>
                    <a:pt x="85598" y="5865114"/>
                    <a:pt x="189992" y="5415915"/>
                    <a:pt x="445643" y="5004816"/>
                  </a:cubicBezTo>
                  <a:cubicBezTo>
                    <a:pt x="687832" y="4615434"/>
                    <a:pt x="1006094" y="4292346"/>
                    <a:pt x="1289177" y="3940175"/>
                  </a:cubicBezTo>
                  <a:cubicBezTo>
                    <a:pt x="1467104" y="3718814"/>
                    <a:pt x="1568323" y="3450463"/>
                    <a:pt x="1578610" y="3173603"/>
                  </a:cubicBezTo>
                  <a:cubicBezTo>
                    <a:pt x="1578610" y="2540127"/>
                    <a:pt x="998601" y="2086483"/>
                    <a:pt x="651129" y="1653921"/>
                  </a:cubicBezTo>
                  <a:cubicBezTo>
                    <a:pt x="265684" y="1173988"/>
                    <a:pt x="112141" y="616077"/>
                    <a:pt x="0" y="0"/>
                  </a:cubicBezTo>
                  <a:cubicBezTo>
                    <a:pt x="0" y="0"/>
                    <a:pt x="947547" y="0"/>
                    <a:pt x="1994916" y="0"/>
                  </a:cubicBezTo>
                  <a:lnTo>
                    <a:pt x="1994916" y="0"/>
                  </a:lnTo>
                  <a:lnTo>
                    <a:pt x="3171571" y="0"/>
                  </a:lnTo>
                  <a:lnTo>
                    <a:pt x="3171571" y="0"/>
                  </a:lnTo>
                  <a:cubicBezTo>
                    <a:pt x="4166997" y="0"/>
                    <a:pt x="5038852" y="0"/>
                    <a:pt x="5038852" y="0"/>
                  </a:cubicBezTo>
                  <a:cubicBezTo>
                    <a:pt x="4926711" y="615950"/>
                    <a:pt x="4773168" y="1173988"/>
                    <a:pt x="4387850" y="1653794"/>
                  </a:cubicBezTo>
                  <a:cubicBezTo>
                    <a:pt x="4040378" y="2086356"/>
                    <a:pt x="3460369" y="2540127"/>
                    <a:pt x="3460369" y="3173476"/>
                  </a:cubicBezTo>
                  <a:cubicBezTo>
                    <a:pt x="3470529" y="3450463"/>
                    <a:pt x="3571875" y="3718687"/>
                    <a:pt x="3749802" y="3940048"/>
                  </a:cubicBezTo>
                  <a:cubicBezTo>
                    <a:pt x="4032885" y="4292346"/>
                    <a:pt x="4351274" y="4615434"/>
                    <a:pt x="4593336" y="5004689"/>
                  </a:cubicBezTo>
                  <a:cubicBezTo>
                    <a:pt x="4848860" y="5415915"/>
                    <a:pt x="4953127" y="5865114"/>
                    <a:pt x="5038852" y="6347079"/>
                  </a:cubicBezTo>
                  <a:close/>
                </a:path>
              </a:pathLst>
            </a:custGeom>
            <a:blipFill>
              <a:blip r:embed="rId2"/>
              <a:stretch>
                <a:fillRect l="-44495" r="-44495" t="0" b="0"/>
              </a:stretch>
            </a:blipFill>
          </p:spPr>
        </p:sp>
      </p:grpSp>
      <p:pic>
        <p:nvPicPr>
          <p:cNvPr name="Picture 4" id="4"/>
          <p:cNvPicPr>
            <a:picLocks noChangeAspect="true"/>
          </p:cNvPicPr>
          <p:nvPr/>
        </p:nvPicPr>
        <p:blipFill>
          <a:blip r:embed="rId3"/>
          <a:srcRect l="0" t="0" r="0" b="0"/>
          <a:stretch>
            <a:fillRect/>
          </a:stretch>
        </p:blipFill>
        <p:spPr>
          <a:xfrm flipH="false" flipV="false" rot="5400000">
            <a:off x="13300739" y="5299739"/>
            <a:ext cx="3413925" cy="6560598"/>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10800000">
            <a:off x="0" y="0"/>
            <a:ext cx="2053652" cy="3946539"/>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748382" y="1028700"/>
            <a:ext cx="1510918" cy="1494435"/>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8642973" y="3533420"/>
            <a:ext cx="7657655" cy="1950341"/>
          </a:xfrm>
          <a:prstGeom prst="rect">
            <a:avLst/>
          </a:prstGeom>
        </p:spPr>
      </p:pic>
      <p:sp>
        <p:nvSpPr>
          <p:cNvPr name="AutoShape 8" id="8"/>
          <p:cNvSpPr/>
          <p:nvPr/>
        </p:nvSpPr>
        <p:spPr>
          <a:xfrm rot="31888">
            <a:off x="8643172" y="6844500"/>
            <a:ext cx="3080488" cy="0"/>
          </a:xfrm>
          <a:prstGeom prst="line">
            <a:avLst/>
          </a:prstGeom>
          <a:ln cap="flat" w="57150">
            <a:solidFill>
              <a:srgbClr val="CE0000"/>
            </a:solidFill>
            <a:prstDash val="solid"/>
            <a:headEnd type="none" len="sm" w="sm"/>
            <a:tailEnd type="none" len="sm" w="sm"/>
          </a:ln>
        </p:spPr>
      </p:sp>
      <p:sp>
        <p:nvSpPr>
          <p:cNvPr name="TextBox 9" id="9"/>
          <p:cNvSpPr txBox="true"/>
          <p:nvPr/>
        </p:nvSpPr>
        <p:spPr>
          <a:xfrm rot="0">
            <a:off x="8642973" y="5662432"/>
            <a:ext cx="9645027" cy="913226"/>
          </a:xfrm>
          <a:prstGeom prst="rect">
            <a:avLst/>
          </a:prstGeom>
        </p:spPr>
        <p:txBody>
          <a:bodyPr anchor="t" rtlCol="false" tIns="0" lIns="0" bIns="0" rIns="0">
            <a:spAutoFit/>
          </a:bodyPr>
          <a:lstStyle/>
          <a:p>
            <a:pPr>
              <a:lnSpc>
                <a:spcPts val="3739"/>
              </a:lnSpc>
            </a:pPr>
            <a:r>
              <a:rPr lang="en-US" sz="2671">
                <a:solidFill>
                  <a:srgbClr val="FFFFFF"/>
                </a:solidFill>
                <a:latin typeface="League Spartan"/>
              </a:rPr>
              <a:t>WE DON'T JUST FOLLOW WEB DESIGN TRENDS. AVALANCHE ARE THE PEOPLE WHO SET THEM...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400000">
            <a:off x="13391507" y="5299739"/>
            <a:ext cx="3413925" cy="6560598"/>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10800000">
            <a:off x="90768" y="0"/>
            <a:ext cx="2053652" cy="3946539"/>
          </a:xfrm>
          <a:prstGeom prst="rect">
            <a:avLst/>
          </a:prstGeom>
        </p:spPr>
      </p:pic>
      <p:pic>
        <p:nvPicPr>
          <p:cNvPr name="Picture 4" id="4"/>
          <p:cNvPicPr>
            <a:picLocks noChangeAspect="true"/>
          </p:cNvPicPr>
          <p:nvPr/>
        </p:nvPicPr>
        <p:blipFill>
          <a:blip r:embed="rId3">
            <a:alphaModFix amt="3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839150" y="1028700"/>
            <a:ext cx="1510918" cy="1494435"/>
          </a:xfrm>
          <a:prstGeom prst="rect">
            <a:avLst/>
          </a:prstGeom>
        </p:spPr>
      </p:pic>
      <p:sp>
        <p:nvSpPr>
          <p:cNvPr name="AutoShape 5" id="5"/>
          <p:cNvSpPr/>
          <p:nvPr/>
        </p:nvSpPr>
        <p:spPr>
          <a:xfrm rot="0">
            <a:off x="8590928" y="5143500"/>
            <a:ext cx="1543050" cy="0"/>
          </a:xfrm>
          <a:prstGeom prst="line">
            <a:avLst/>
          </a:prstGeom>
          <a:ln cap="flat" w="76200">
            <a:solidFill>
              <a:srgbClr val="CE0000"/>
            </a:solidFill>
            <a:prstDash val="solid"/>
            <a:headEnd type="none" len="sm" w="sm"/>
            <a:tailEnd type="none" len="sm" w="sm"/>
          </a:ln>
        </p:spPr>
      </p:sp>
      <p:pic>
        <p:nvPicPr>
          <p:cNvPr name="Picture 6" id="6"/>
          <p:cNvPicPr>
            <a:picLocks noChangeAspect="true"/>
          </p:cNvPicPr>
          <p:nvPr/>
        </p:nvPicPr>
        <p:blipFill>
          <a:blip r:embed="rId5"/>
          <a:srcRect l="0" t="0" r="0" b="0"/>
          <a:stretch>
            <a:fillRect/>
          </a:stretch>
        </p:blipFill>
        <p:spPr>
          <a:xfrm flipH="false" flipV="false" rot="0">
            <a:off x="6455688" y="6371413"/>
            <a:ext cx="5813529" cy="1480658"/>
          </a:xfrm>
          <a:prstGeom prst="rect">
            <a:avLst/>
          </a:prstGeom>
        </p:spPr>
      </p:pic>
      <p:sp>
        <p:nvSpPr>
          <p:cNvPr name="TextBox 7" id="7"/>
          <p:cNvSpPr txBox="true"/>
          <p:nvPr/>
        </p:nvSpPr>
        <p:spPr>
          <a:xfrm rot="0">
            <a:off x="1948131" y="2723207"/>
            <a:ext cx="14573274" cy="1911757"/>
          </a:xfrm>
          <a:prstGeom prst="rect">
            <a:avLst/>
          </a:prstGeom>
        </p:spPr>
        <p:txBody>
          <a:bodyPr anchor="t" rtlCol="false" tIns="0" lIns="0" bIns="0" rIns="0">
            <a:spAutoFit/>
          </a:bodyPr>
          <a:lstStyle/>
          <a:p>
            <a:pPr algn="ctr">
              <a:lnSpc>
                <a:spcPts val="7564"/>
              </a:lnSpc>
            </a:pPr>
            <a:r>
              <a:rPr lang="en-US" sz="6410">
                <a:solidFill>
                  <a:srgbClr val="FFFFFF"/>
                </a:solidFill>
                <a:latin typeface="League Spartan"/>
              </a:rPr>
              <a:t>THANK YOU FOR </a:t>
            </a:r>
          </a:p>
          <a:p>
            <a:pPr algn="ctr">
              <a:lnSpc>
                <a:spcPts val="7564"/>
              </a:lnSpc>
            </a:pPr>
            <a:r>
              <a:rPr lang="en-US" sz="6410">
                <a:solidFill>
                  <a:srgbClr val="FFFFFF"/>
                </a:solidFill>
                <a:latin typeface="League Spartan"/>
              </a:rPr>
              <a:t>YOUR CONSIDERATION</a:t>
            </a:r>
          </a:p>
        </p:txBody>
      </p:sp>
      <p:sp>
        <p:nvSpPr>
          <p:cNvPr name="TextBox 8" id="8"/>
          <p:cNvSpPr txBox="true"/>
          <p:nvPr/>
        </p:nvSpPr>
        <p:spPr>
          <a:xfrm rot="0">
            <a:off x="1700480" y="8033046"/>
            <a:ext cx="14573274" cy="1044093"/>
          </a:xfrm>
          <a:prstGeom prst="rect">
            <a:avLst/>
          </a:prstGeom>
        </p:spPr>
        <p:txBody>
          <a:bodyPr anchor="t" rtlCol="false" tIns="0" lIns="0" bIns="0" rIns="0">
            <a:spAutoFit/>
          </a:bodyPr>
          <a:lstStyle/>
          <a:p>
            <a:pPr algn="ctr">
              <a:lnSpc>
                <a:spcPts val="2726"/>
              </a:lnSpc>
            </a:pPr>
            <a:r>
              <a:rPr lang="en-US" sz="2310">
                <a:solidFill>
                  <a:srgbClr val="FFFFFF"/>
                </a:solidFill>
                <a:latin typeface="Lato"/>
              </a:rPr>
              <a:t>PROFESSIONAL SERVICES WEBSITE OF THE YEAR </a:t>
            </a:r>
          </a:p>
          <a:p>
            <a:pPr algn="ctr">
              <a:lnSpc>
                <a:spcPts val="2726"/>
              </a:lnSpc>
            </a:pPr>
            <a:r>
              <a:rPr lang="en-US" sz="2310">
                <a:solidFill>
                  <a:srgbClr val="FFFFFF"/>
                </a:solidFill>
                <a:latin typeface="Lato"/>
              </a:rPr>
              <a:t>DIGITAL BUSINESS IRELAND - NATIONAL DIGITAL AWARDS 2022</a:t>
            </a:r>
          </a:p>
          <a:p>
            <a:pPr algn="ctr">
              <a:lnSpc>
                <a:spcPts val="2726"/>
              </a:lnSpc>
            </a:pPr>
          </a:p>
        </p:txBody>
      </p:sp>
    </p:spTree>
  </p:cSld>
  <p:clrMapOvr>
    <a:masterClrMapping/>
  </p:clrMapOvr>
  <p:transition>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0800000">
            <a:off x="0" y="0"/>
            <a:ext cx="2053652" cy="3946539"/>
          </a:xfrm>
          <a:prstGeom prst="rect">
            <a:avLst/>
          </a:prstGeom>
        </p:spPr>
      </p:pic>
      <p:pic>
        <p:nvPicPr>
          <p:cNvPr name="Picture 3" id="3"/>
          <p:cNvPicPr>
            <a:picLocks noChangeAspect="true"/>
          </p:cNvPicPr>
          <p:nvPr/>
        </p:nvPicPr>
        <p:blipFill>
          <a:blip r:embed="rId3">
            <a:alphaModFix amt="3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748382" y="1028700"/>
            <a:ext cx="1510918" cy="1494435"/>
          </a:xfrm>
          <a:prstGeom prst="rect">
            <a:avLst/>
          </a:prstGeom>
        </p:spPr>
      </p:pic>
      <p:sp>
        <p:nvSpPr>
          <p:cNvPr name="AutoShape 4" id="4"/>
          <p:cNvSpPr/>
          <p:nvPr/>
        </p:nvSpPr>
        <p:spPr>
          <a:xfrm rot="0">
            <a:off x="1739867" y="3947795"/>
            <a:ext cx="1543050" cy="0"/>
          </a:xfrm>
          <a:prstGeom prst="line">
            <a:avLst/>
          </a:prstGeom>
          <a:ln cap="flat" w="57150">
            <a:solidFill>
              <a:srgbClr val="CE0000"/>
            </a:solidFill>
            <a:prstDash val="solid"/>
            <a:headEnd type="none" len="sm" w="sm"/>
            <a:tailEnd type="none" len="sm" w="sm"/>
          </a:ln>
        </p:spPr>
      </p:sp>
      <p:pic>
        <p:nvPicPr>
          <p:cNvPr name="Picture 5" id="5"/>
          <p:cNvPicPr>
            <a:picLocks noChangeAspect="true"/>
          </p:cNvPicPr>
          <p:nvPr/>
        </p:nvPicPr>
        <p:blipFill>
          <a:blip r:embed="rId5"/>
          <a:srcRect l="2704" t="0" r="2704" b="0"/>
          <a:stretch>
            <a:fillRect/>
          </a:stretch>
        </p:blipFill>
        <p:spPr>
          <a:xfrm flipH="false" flipV="false" rot="0">
            <a:off x="11166344" y="1028700"/>
            <a:ext cx="6376225" cy="8425962"/>
          </a:xfrm>
          <a:prstGeom prst="rect">
            <a:avLst/>
          </a:prstGeom>
        </p:spPr>
      </p:pic>
      <p:pic>
        <p:nvPicPr>
          <p:cNvPr name="Picture 6" id="6"/>
          <p:cNvPicPr>
            <a:picLocks noChangeAspect="true"/>
          </p:cNvPicPr>
          <p:nvPr/>
        </p:nvPicPr>
        <p:blipFill>
          <a:blip r:embed="rId2"/>
          <a:srcRect l="0" t="0" r="0" b="0"/>
          <a:stretch>
            <a:fillRect/>
          </a:stretch>
        </p:blipFill>
        <p:spPr>
          <a:xfrm flipH="false" flipV="false" rot="5400000">
            <a:off x="13300739" y="5299739"/>
            <a:ext cx="3413925" cy="6560598"/>
          </a:xfrm>
          <a:prstGeom prst="rect">
            <a:avLst/>
          </a:prstGeom>
        </p:spPr>
      </p:pic>
      <p:sp>
        <p:nvSpPr>
          <p:cNvPr name="TextBox 7" id="7"/>
          <p:cNvSpPr txBox="true"/>
          <p:nvPr/>
        </p:nvSpPr>
        <p:spPr>
          <a:xfrm rot="0">
            <a:off x="1739867" y="2058994"/>
            <a:ext cx="7404133" cy="1681099"/>
          </a:xfrm>
          <a:prstGeom prst="rect">
            <a:avLst/>
          </a:prstGeom>
        </p:spPr>
        <p:txBody>
          <a:bodyPr anchor="t" rtlCol="false" tIns="0" lIns="0" bIns="0" rIns="0">
            <a:spAutoFit/>
          </a:bodyPr>
          <a:lstStyle/>
          <a:p>
            <a:pPr>
              <a:lnSpc>
                <a:spcPts val="6608"/>
              </a:lnSpc>
            </a:pPr>
            <a:r>
              <a:rPr lang="en-US" sz="5600">
                <a:solidFill>
                  <a:srgbClr val="FFFFFF"/>
                </a:solidFill>
                <a:latin typeface="League Spartan"/>
              </a:rPr>
              <a:t>TABLE </a:t>
            </a:r>
          </a:p>
          <a:p>
            <a:pPr>
              <a:lnSpc>
                <a:spcPts val="6608"/>
              </a:lnSpc>
            </a:pPr>
            <a:r>
              <a:rPr lang="en-US" sz="5600">
                <a:solidFill>
                  <a:srgbClr val="FFFFFF"/>
                </a:solidFill>
                <a:latin typeface="Lato"/>
              </a:rPr>
              <a:t>of contents</a:t>
            </a:r>
          </a:p>
        </p:txBody>
      </p:sp>
      <p:sp>
        <p:nvSpPr>
          <p:cNvPr name="TextBox 8" id="8"/>
          <p:cNvSpPr txBox="true"/>
          <p:nvPr/>
        </p:nvSpPr>
        <p:spPr>
          <a:xfrm rot="0">
            <a:off x="1359557" y="4274672"/>
            <a:ext cx="4354679" cy="2372618"/>
          </a:xfrm>
          <a:prstGeom prst="rect">
            <a:avLst/>
          </a:prstGeom>
        </p:spPr>
        <p:txBody>
          <a:bodyPr anchor="t" rtlCol="false" tIns="0" lIns="0" bIns="0" rIns="0">
            <a:spAutoFit/>
          </a:bodyPr>
          <a:lstStyle/>
          <a:p>
            <a:pPr marL="647805" indent="-323903" lvl="1">
              <a:lnSpc>
                <a:spcPts val="6481"/>
              </a:lnSpc>
              <a:buFont typeface="Arial"/>
              <a:buChar char="•"/>
            </a:pPr>
            <a:r>
              <a:rPr lang="en-US" sz="3000">
                <a:solidFill>
                  <a:srgbClr val="FFFFFF"/>
                </a:solidFill>
                <a:latin typeface="Open Sans"/>
              </a:rPr>
              <a:t>Website Innovation</a:t>
            </a:r>
          </a:p>
          <a:p>
            <a:pPr marL="647805" indent="-323903" lvl="1">
              <a:lnSpc>
                <a:spcPts val="6481"/>
              </a:lnSpc>
              <a:buFont typeface="Arial"/>
              <a:buChar char="•"/>
            </a:pPr>
            <a:r>
              <a:rPr lang="en-US" sz="3000">
                <a:solidFill>
                  <a:srgbClr val="FFFFFF"/>
                </a:solidFill>
                <a:latin typeface="Open Sans"/>
              </a:rPr>
              <a:t>Conversion Rates</a:t>
            </a:r>
          </a:p>
          <a:p>
            <a:pPr marL="647805" indent="-323903" lvl="1">
              <a:lnSpc>
                <a:spcPts val="6481"/>
              </a:lnSpc>
              <a:buFont typeface="Arial"/>
              <a:buChar char="•"/>
            </a:pPr>
            <a:r>
              <a:rPr lang="en-US" sz="3000">
                <a:solidFill>
                  <a:srgbClr val="FFFFFF"/>
                </a:solidFill>
                <a:latin typeface="Open Sans"/>
              </a:rPr>
              <a:t>Design &amp; Creativity</a:t>
            </a:r>
          </a:p>
        </p:txBody>
      </p:sp>
      <p:sp>
        <p:nvSpPr>
          <p:cNvPr name="TextBox 9" id="9"/>
          <p:cNvSpPr txBox="true"/>
          <p:nvPr/>
        </p:nvSpPr>
        <p:spPr>
          <a:xfrm rot="0">
            <a:off x="5275525" y="4274672"/>
            <a:ext cx="5860105" cy="2372618"/>
          </a:xfrm>
          <a:prstGeom prst="rect">
            <a:avLst/>
          </a:prstGeom>
        </p:spPr>
        <p:txBody>
          <a:bodyPr anchor="t" rtlCol="false" tIns="0" lIns="0" bIns="0" rIns="0">
            <a:spAutoFit/>
          </a:bodyPr>
          <a:lstStyle/>
          <a:p>
            <a:pPr marL="647805" indent="-323903" lvl="1">
              <a:lnSpc>
                <a:spcPts val="6481"/>
              </a:lnSpc>
              <a:buFont typeface="Arial"/>
              <a:buChar char="•"/>
            </a:pPr>
            <a:r>
              <a:rPr lang="en-US" sz="3000">
                <a:solidFill>
                  <a:srgbClr val="FFFFFF"/>
                </a:solidFill>
                <a:latin typeface="Open Sans"/>
              </a:rPr>
              <a:t>Compliance &amp; Accessibility</a:t>
            </a:r>
          </a:p>
          <a:p>
            <a:pPr marL="647805" indent="-323903" lvl="1">
              <a:lnSpc>
                <a:spcPts val="6481"/>
              </a:lnSpc>
              <a:buFont typeface="Arial"/>
              <a:buChar char="•"/>
            </a:pPr>
            <a:r>
              <a:rPr lang="en-US" sz="3000">
                <a:solidFill>
                  <a:srgbClr val="FFFFFF"/>
                </a:solidFill>
                <a:latin typeface="Open Sans"/>
              </a:rPr>
              <a:t>Community Communication</a:t>
            </a:r>
          </a:p>
          <a:p>
            <a:pPr marL="647805" indent="-323903" lvl="1">
              <a:lnSpc>
                <a:spcPts val="6481"/>
              </a:lnSpc>
              <a:buFont typeface="Arial"/>
              <a:buChar char="•"/>
            </a:pPr>
            <a:r>
              <a:rPr lang="en-US" sz="3000">
                <a:solidFill>
                  <a:srgbClr val="FFFFFF"/>
                </a:solidFill>
                <a:latin typeface="Open Sans"/>
              </a:rPr>
              <a:t>Why Choose Us</a:t>
            </a:r>
          </a:p>
        </p:txBody>
      </p:sp>
    </p:spTree>
  </p:cSld>
  <p:clrMapOvr>
    <a:masterClrMapping/>
  </p:clrMapOvr>
  <p:transition>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400000">
            <a:off x="13300739" y="5299739"/>
            <a:ext cx="3413925" cy="6560598"/>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10800000">
            <a:off x="0" y="0"/>
            <a:ext cx="2053652" cy="3946539"/>
          </a:xfrm>
          <a:prstGeom prst="rect">
            <a:avLst/>
          </a:prstGeom>
        </p:spPr>
      </p:pic>
      <p:pic>
        <p:nvPicPr>
          <p:cNvPr name="Picture 4" id="4"/>
          <p:cNvPicPr>
            <a:picLocks noChangeAspect="true"/>
          </p:cNvPicPr>
          <p:nvPr/>
        </p:nvPicPr>
        <p:blipFill>
          <a:blip r:embed="rId3">
            <a:alphaModFix amt="3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748382" y="1028700"/>
            <a:ext cx="1510918" cy="1494435"/>
          </a:xfrm>
          <a:prstGeom prst="rect">
            <a:avLst/>
          </a:prstGeom>
        </p:spPr>
      </p:pic>
      <p:sp>
        <p:nvSpPr>
          <p:cNvPr name="AutoShape 5" id="5"/>
          <p:cNvSpPr/>
          <p:nvPr/>
        </p:nvSpPr>
        <p:spPr>
          <a:xfrm rot="0">
            <a:off x="2170040" y="2523135"/>
            <a:ext cx="1774670" cy="0"/>
          </a:xfrm>
          <a:prstGeom prst="line">
            <a:avLst/>
          </a:prstGeom>
          <a:ln cap="flat" w="57150">
            <a:solidFill>
              <a:srgbClr val="CE0000"/>
            </a:solidFill>
            <a:prstDash val="solid"/>
            <a:headEnd type="none" len="sm" w="sm"/>
            <a:tailEnd type="none" len="sm" w="sm"/>
          </a:ln>
        </p:spPr>
      </p:sp>
      <p:grpSp>
        <p:nvGrpSpPr>
          <p:cNvPr name="Group 6" id="6"/>
          <p:cNvGrpSpPr/>
          <p:nvPr/>
        </p:nvGrpSpPr>
        <p:grpSpPr>
          <a:xfrm rot="0">
            <a:off x="2131940" y="3636263"/>
            <a:ext cx="4731707" cy="4731707"/>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8" id="8"/>
            <p:cNvSpPr txBox="true"/>
            <p:nvPr/>
          </p:nvSpPr>
          <p:spPr>
            <a:xfrm>
              <a:off x="76200" y="76200"/>
              <a:ext cx="660400" cy="660400"/>
            </a:xfrm>
            <a:prstGeom prst="rect">
              <a:avLst/>
            </a:prstGeom>
          </p:spPr>
          <p:txBody>
            <a:bodyPr anchor="ctr" rtlCol="false" tIns="50800" lIns="50800" bIns="50800" rIns="50800"/>
            <a:lstStyle/>
            <a:p>
              <a:pPr algn="ctr">
                <a:lnSpc>
                  <a:spcPts val="2832"/>
                </a:lnSpc>
              </a:pPr>
            </a:p>
          </p:txBody>
        </p:sp>
      </p:grpSp>
      <p:grpSp>
        <p:nvGrpSpPr>
          <p:cNvPr name="Group 9" id="9"/>
          <p:cNvGrpSpPr/>
          <p:nvPr/>
        </p:nvGrpSpPr>
        <p:grpSpPr>
          <a:xfrm rot="0">
            <a:off x="4970655" y="3259370"/>
            <a:ext cx="1374338" cy="1374338"/>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E0000"/>
            </a:solidFill>
          </p:spPr>
        </p:sp>
        <p:sp>
          <p:nvSpPr>
            <p:cNvPr name="TextBox 11" id="11"/>
            <p:cNvSpPr txBox="true"/>
            <p:nvPr/>
          </p:nvSpPr>
          <p:spPr>
            <a:xfrm>
              <a:off x="76200" y="76200"/>
              <a:ext cx="660400" cy="660400"/>
            </a:xfrm>
            <a:prstGeom prst="rect">
              <a:avLst/>
            </a:prstGeom>
          </p:spPr>
          <p:txBody>
            <a:bodyPr anchor="ctr" rtlCol="false" tIns="50800" lIns="50800" bIns="50800" rIns="50800"/>
            <a:lstStyle/>
            <a:p>
              <a:pPr algn="ctr">
                <a:lnSpc>
                  <a:spcPts val="2832"/>
                </a:lnSpc>
              </a:pPr>
            </a:p>
          </p:txBody>
        </p:sp>
      </p:grpSp>
      <p:pic>
        <p:nvPicPr>
          <p:cNvPr name="Picture 12" id="12"/>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5319906" y="3516319"/>
            <a:ext cx="675835" cy="860439"/>
          </a:xfrm>
          <a:prstGeom prst="rect">
            <a:avLst/>
          </a:prstGeom>
        </p:spPr>
      </p:pic>
      <p:grpSp>
        <p:nvGrpSpPr>
          <p:cNvPr name="Group 13" id="13"/>
          <p:cNvGrpSpPr/>
          <p:nvPr/>
        </p:nvGrpSpPr>
        <p:grpSpPr>
          <a:xfrm rot="0">
            <a:off x="7078850" y="3636263"/>
            <a:ext cx="4731707" cy="4731707"/>
            <a:chOff x="0" y="0"/>
            <a:chExt cx="812800" cy="812800"/>
          </a:xfrm>
        </p:grpSpPr>
        <p:sp>
          <p:nvSpPr>
            <p:cNvPr name="Freeform 14" id="1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5" id="15"/>
            <p:cNvSpPr txBox="true"/>
            <p:nvPr/>
          </p:nvSpPr>
          <p:spPr>
            <a:xfrm>
              <a:off x="76200" y="76200"/>
              <a:ext cx="660400" cy="660400"/>
            </a:xfrm>
            <a:prstGeom prst="rect">
              <a:avLst/>
            </a:prstGeom>
          </p:spPr>
          <p:txBody>
            <a:bodyPr anchor="ctr" rtlCol="false" tIns="50800" lIns="50800" bIns="50800" rIns="50800"/>
            <a:lstStyle/>
            <a:p>
              <a:pPr algn="ctr">
                <a:lnSpc>
                  <a:spcPts val="2832"/>
                </a:lnSpc>
              </a:pPr>
            </a:p>
          </p:txBody>
        </p:sp>
      </p:grpSp>
      <p:grpSp>
        <p:nvGrpSpPr>
          <p:cNvPr name="Group 16" id="16"/>
          <p:cNvGrpSpPr/>
          <p:nvPr/>
        </p:nvGrpSpPr>
        <p:grpSpPr>
          <a:xfrm rot="0">
            <a:off x="9917565" y="3259370"/>
            <a:ext cx="1374338" cy="1374338"/>
            <a:chOff x="0" y="0"/>
            <a:chExt cx="812800" cy="812800"/>
          </a:xfrm>
        </p:grpSpPr>
        <p:sp>
          <p:nvSpPr>
            <p:cNvPr name="Freeform 17" id="1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E0000"/>
            </a:solidFill>
          </p:spPr>
        </p:sp>
        <p:sp>
          <p:nvSpPr>
            <p:cNvPr name="TextBox 18" id="18"/>
            <p:cNvSpPr txBox="true"/>
            <p:nvPr/>
          </p:nvSpPr>
          <p:spPr>
            <a:xfrm>
              <a:off x="76200" y="76200"/>
              <a:ext cx="660400" cy="660400"/>
            </a:xfrm>
            <a:prstGeom prst="rect">
              <a:avLst/>
            </a:prstGeom>
          </p:spPr>
          <p:txBody>
            <a:bodyPr anchor="ctr" rtlCol="false" tIns="50800" lIns="50800" bIns="50800" rIns="50800"/>
            <a:lstStyle/>
            <a:p>
              <a:pPr algn="ctr">
                <a:lnSpc>
                  <a:spcPts val="2832"/>
                </a:lnSpc>
              </a:pPr>
            </a:p>
          </p:txBody>
        </p:sp>
      </p:grpSp>
      <p:grpSp>
        <p:nvGrpSpPr>
          <p:cNvPr name="Group 19" id="19"/>
          <p:cNvGrpSpPr/>
          <p:nvPr/>
        </p:nvGrpSpPr>
        <p:grpSpPr>
          <a:xfrm rot="0">
            <a:off x="12029632" y="3636263"/>
            <a:ext cx="4731707" cy="4731707"/>
            <a:chOff x="0" y="0"/>
            <a:chExt cx="812800" cy="812800"/>
          </a:xfrm>
        </p:grpSpPr>
        <p:sp>
          <p:nvSpPr>
            <p:cNvPr name="Freeform 20" id="2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21" id="21"/>
            <p:cNvSpPr txBox="true"/>
            <p:nvPr/>
          </p:nvSpPr>
          <p:spPr>
            <a:xfrm>
              <a:off x="76200" y="76200"/>
              <a:ext cx="660400" cy="660400"/>
            </a:xfrm>
            <a:prstGeom prst="rect">
              <a:avLst/>
            </a:prstGeom>
          </p:spPr>
          <p:txBody>
            <a:bodyPr anchor="ctr" rtlCol="false" tIns="50800" lIns="50800" bIns="50800" rIns="50800"/>
            <a:lstStyle/>
            <a:p>
              <a:pPr algn="ctr">
                <a:lnSpc>
                  <a:spcPts val="2832"/>
                </a:lnSpc>
              </a:pPr>
            </a:p>
          </p:txBody>
        </p:sp>
      </p:grpSp>
      <p:grpSp>
        <p:nvGrpSpPr>
          <p:cNvPr name="Group 22" id="22"/>
          <p:cNvGrpSpPr/>
          <p:nvPr/>
        </p:nvGrpSpPr>
        <p:grpSpPr>
          <a:xfrm rot="0">
            <a:off x="14868347" y="3259370"/>
            <a:ext cx="1374338" cy="1374338"/>
            <a:chOff x="0" y="0"/>
            <a:chExt cx="812800" cy="812800"/>
          </a:xfrm>
        </p:grpSpPr>
        <p:sp>
          <p:nvSpPr>
            <p:cNvPr name="Freeform 23" id="2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E0000"/>
            </a:solidFill>
          </p:spPr>
        </p:sp>
        <p:sp>
          <p:nvSpPr>
            <p:cNvPr name="TextBox 24" id="24"/>
            <p:cNvSpPr txBox="true"/>
            <p:nvPr/>
          </p:nvSpPr>
          <p:spPr>
            <a:xfrm>
              <a:off x="76200" y="76200"/>
              <a:ext cx="660400" cy="660400"/>
            </a:xfrm>
            <a:prstGeom prst="rect">
              <a:avLst/>
            </a:prstGeom>
          </p:spPr>
          <p:txBody>
            <a:bodyPr anchor="ctr" rtlCol="false" tIns="50800" lIns="50800" bIns="50800" rIns="50800"/>
            <a:lstStyle/>
            <a:p>
              <a:pPr algn="ctr">
                <a:lnSpc>
                  <a:spcPts val="2832"/>
                </a:lnSpc>
              </a:pPr>
            </a:p>
          </p:txBody>
        </p:sp>
      </p:grpSp>
      <p:pic>
        <p:nvPicPr>
          <p:cNvPr name="Picture 25" id="2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0174049" y="3454222"/>
            <a:ext cx="1010351" cy="984633"/>
          </a:xfrm>
          <a:prstGeom prst="rect">
            <a:avLst/>
          </a:prstGeom>
        </p:spPr>
      </p:pic>
      <p:pic>
        <p:nvPicPr>
          <p:cNvPr name="Picture 26" id="2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5077632" y="3386193"/>
            <a:ext cx="957682" cy="1120691"/>
          </a:xfrm>
          <a:prstGeom prst="rect">
            <a:avLst/>
          </a:prstGeom>
        </p:spPr>
      </p:pic>
      <p:sp>
        <p:nvSpPr>
          <p:cNvPr name="TextBox 27" id="27"/>
          <p:cNvSpPr txBox="true"/>
          <p:nvPr/>
        </p:nvSpPr>
        <p:spPr>
          <a:xfrm rot="0">
            <a:off x="2131940" y="1551506"/>
            <a:ext cx="9052460" cy="842899"/>
          </a:xfrm>
          <a:prstGeom prst="rect">
            <a:avLst/>
          </a:prstGeom>
        </p:spPr>
        <p:txBody>
          <a:bodyPr anchor="t" rtlCol="false" tIns="0" lIns="0" bIns="0" rIns="0">
            <a:spAutoFit/>
          </a:bodyPr>
          <a:lstStyle/>
          <a:p>
            <a:pPr>
              <a:lnSpc>
                <a:spcPts val="6608"/>
              </a:lnSpc>
            </a:pPr>
            <a:r>
              <a:rPr lang="en-US" sz="5600">
                <a:solidFill>
                  <a:srgbClr val="FFFFFF"/>
                </a:solidFill>
                <a:latin typeface="League Spartan"/>
              </a:rPr>
              <a:t>WEBSITE INNOVATION</a:t>
            </a:r>
          </a:p>
        </p:txBody>
      </p:sp>
      <p:sp>
        <p:nvSpPr>
          <p:cNvPr name="TextBox 28" id="28"/>
          <p:cNvSpPr txBox="true"/>
          <p:nvPr/>
        </p:nvSpPr>
        <p:spPr>
          <a:xfrm rot="0">
            <a:off x="2626440" y="4859245"/>
            <a:ext cx="3742708" cy="358521"/>
          </a:xfrm>
          <a:prstGeom prst="rect">
            <a:avLst/>
          </a:prstGeom>
        </p:spPr>
        <p:txBody>
          <a:bodyPr anchor="t" rtlCol="false" tIns="0" lIns="0" bIns="0" rIns="0">
            <a:spAutoFit/>
          </a:bodyPr>
          <a:lstStyle/>
          <a:p>
            <a:pPr algn="ctr">
              <a:lnSpc>
                <a:spcPts val="2832"/>
              </a:lnSpc>
            </a:pPr>
            <a:r>
              <a:rPr lang="en-US" sz="2400">
                <a:solidFill>
                  <a:srgbClr val="000000"/>
                </a:solidFill>
                <a:latin typeface="Lato Bold Bold"/>
              </a:rPr>
              <a:t>CUSTOM BUILT</a:t>
            </a:r>
          </a:p>
        </p:txBody>
      </p:sp>
      <p:sp>
        <p:nvSpPr>
          <p:cNvPr name="TextBox 29" id="29"/>
          <p:cNvSpPr txBox="true"/>
          <p:nvPr/>
        </p:nvSpPr>
        <p:spPr>
          <a:xfrm rot="0">
            <a:off x="2608880" y="5329003"/>
            <a:ext cx="3777828" cy="2053871"/>
          </a:xfrm>
          <a:prstGeom prst="rect">
            <a:avLst/>
          </a:prstGeom>
        </p:spPr>
        <p:txBody>
          <a:bodyPr anchor="t" rtlCol="false" tIns="0" lIns="0" bIns="0" rIns="0">
            <a:spAutoFit/>
          </a:bodyPr>
          <a:lstStyle/>
          <a:p>
            <a:pPr algn="ctr">
              <a:lnSpc>
                <a:spcPts val="3332"/>
              </a:lnSpc>
            </a:pPr>
            <a:r>
              <a:rPr lang="en-US" sz="1753">
                <a:solidFill>
                  <a:srgbClr val="000000"/>
                </a:solidFill>
                <a:latin typeface="Open Sans"/>
              </a:rPr>
              <a:t>The Avalanche website is completely coded from scratch using HTML5. It is fully WCAG compliant and accessible for all users without losing key elements on browsing.</a:t>
            </a:r>
          </a:p>
        </p:txBody>
      </p:sp>
      <p:sp>
        <p:nvSpPr>
          <p:cNvPr name="TextBox 30" id="30"/>
          <p:cNvSpPr txBox="true"/>
          <p:nvPr/>
        </p:nvSpPr>
        <p:spPr>
          <a:xfrm rot="0">
            <a:off x="7523600" y="5329003"/>
            <a:ext cx="3777828" cy="2053871"/>
          </a:xfrm>
          <a:prstGeom prst="rect">
            <a:avLst/>
          </a:prstGeom>
        </p:spPr>
        <p:txBody>
          <a:bodyPr anchor="t" rtlCol="false" tIns="0" lIns="0" bIns="0" rIns="0">
            <a:spAutoFit/>
          </a:bodyPr>
          <a:lstStyle/>
          <a:p>
            <a:pPr algn="ctr">
              <a:lnSpc>
                <a:spcPts val="3332"/>
              </a:lnSpc>
            </a:pPr>
            <a:r>
              <a:rPr lang="en-US" sz="1753">
                <a:solidFill>
                  <a:srgbClr val="000000"/>
                </a:solidFill>
                <a:latin typeface="Open Sans"/>
              </a:rPr>
              <a:t>The Avalanche site has one of the strongest SEO presences in Ireland with a MOZ Domain Authority of 68.</a:t>
            </a:r>
          </a:p>
          <a:p>
            <a:pPr algn="ctr">
              <a:lnSpc>
                <a:spcPts val="3332"/>
              </a:lnSpc>
            </a:pPr>
            <a:r>
              <a:rPr lang="en-US" sz="1753">
                <a:solidFill>
                  <a:srgbClr val="000000"/>
                </a:solidFill>
                <a:latin typeface="Open Sans"/>
              </a:rPr>
              <a:t>https://www.independent.ie/ has a score of 90 for reference.</a:t>
            </a:r>
          </a:p>
        </p:txBody>
      </p:sp>
      <p:sp>
        <p:nvSpPr>
          <p:cNvPr name="TextBox 31" id="31"/>
          <p:cNvSpPr txBox="true"/>
          <p:nvPr/>
        </p:nvSpPr>
        <p:spPr>
          <a:xfrm rot="0">
            <a:off x="12552707" y="5329003"/>
            <a:ext cx="3777828" cy="2472971"/>
          </a:xfrm>
          <a:prstGeom prst="rect">
            <a:avLst/>
          </a:prstGeom>
        </p:spPr>
        <p:txBody>
          <a:bodyPr anchor="t" rtlCol="false" tIns="0" lIns="0" bIns="0" rIns="0">
            <a:spAutoFit/>
          </a:bodyPr>
          <a:lstStyle/>
          <a:p>
            <a:pPr algn="ctr">
              <a:lnSpc>
                <a:spcPts val="3332"/>
              </a:lnSpc>
            </a:pPr>
            <a:r>
              <a:rPr lang="en-US" sz="1753">
                <a:solidFill>
                  <a:srgbClr val="000000"/>
                </a:solidFill>
                <a:latin typeface="Open Sans"/>
              </a:rPr>
              <a:t>Our blog is updated weekly with articles for our audience/clients further improving our SEO reach, advertising campaigns and off-site marketing with a content plan already in place for 2024.</a:t>
            </a:r>
          </a:p>
        </p:txBody>
      </p:sp>
      <p:sp>
        <p:nvSpPr>
          <p:cNvPr name="TextBox 32" id="32"/>
          <p:cNvSpPr txBox="true"/>
          <p:nvPr/>
        </p:nvSpPr>
        <p:spPr>
          <a:xfrm rot="0">
            <a:off x="7575286" y="4859245"/>
            <a:ext cx="3742708" cy="358521"/>
          </a:xfrm>
          <a:prstGeom prst="rect">
            <a:avLst/>
          </a:prstGeom>
        </p:spPr>
        <p:txBody>
          <a:bodyPr anchor="t" rtlCol="false" tIns="0" lIns="0" bIns="0" rIns="0">
            <a:spAutoFit/>
          </a:bodyPr>
          <a:lstStyle/>
          <a:p>
            <a:pPr algn="ctr">
              <a:lnSpc>
                <a:spcPts val="2832"/>
              </a:lnSpc>
            </a:pPr>
            <a:r>
              <a:rPr lang="en-US" sz="2400">
                <a:solidFill>
                  <a:srgbClr val="000000"/>
                </a:solidFill>
                <a:latin typeface="Lato Bold Bold"/>
              </a:rPr>
              <a:t>SEO POWERHOUSE</a:t>
            </a:r>
          </a:p>
        </p:txBody>
      </p:sp>
      <p:sp>
        <p:nvSpPr>
          <p:cNvPr name="TextBox 33" id="33"/>
          <p:cNvSpPr txBox="true"/>
          <p:nvPr/>
        </p:nvSpPr>
        <p:spPr>
          <a:xfrm rot="0">
            <a:off x="12570267" y="4859245"/>
            <a:ext cx="3742708" cy="358521"/>
          </a:xfrm>
          <a:prstGeom prst="rect">
            <a:avLst/>
          </a:prstGeom>
        </p:spPr>
        <p:txBody>
          <a:bodyPr anchor="t" rtlCol="false" tIns="0" lIns="0" bIns="0" rIns="0">
            <a:spAutoFit/>
          </a:bodyPr>
          <a:lstStyle/>
          <a:p>
            <a:pPr algn="ctr">
              <a:lnSpc>
                <a:spcPts val="2832"/>
              </a:lnSpc>
            </a:pPr>
            <a:r>
              <a:rPr lang="en-US" sz="2400">
                <a:solidFill>
                  <a:srgbClr val="000000"/>
                </a:solidFill>
                <a:latin typeface="Lato Bold Bold"/>
              </a:rPr>
              <a:t>REGULAR CONTENT</a:t>
            </a:r>
          </a:p>
        </p:txBody>
      </p:sp>
    </p:spTree>
  </p:cSld>
  <p:clrMapOvr>
    <a:masterClrMapping/>
  </p:clrMapOvr>
  <p:transition>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0800000">
            <a:off x="0" y="0"/>
            <a:ext cx="2053652" cy="3946539"/>
          </a:xfrm>
          <a:prstGeom prst="rect">
            <a:avLst/>
          </a:prstGeom>
        </p:spPr>
      </p:pic>
      <p:sp>
        <p:nvSpPr>
          <p:cNvPr name="AutoShape 3" id="3"/>
          <p:cNvSpPr/>
          <p:nvPr/>
        </p:nvSpPr>
        <p:spPr>
          <a:xfrm rot="0">
            <a:off x="1739867" y="2466194"/>
            <a:ext cx="1543050" cy="0"/>
          </a:xfrm>
          <a:prstGeom prst="line">
            <a:avLst/>
          </a:prstGeom>
          <a:ln cap="flat" w="57150">
            <a:solidFill>
              <a:srgbClr val="CE0000"/>
            </a:solidFill>
            <a:prstDash val="solid"/>
            <a:headEnd type="none" len="sm" w="sm"/>
            <a:tailEnd type="none" len="sm" w="sm"/>
          </a:ln>
        </p:spPr>
      </p:sp>
      <p:sp>
        <p:nvSpPr>
          <p:cNvPr name="TextBox 4" id="4"/>
          <p:cNvSpPr txBox="true"/>
          <p:nvPr/>
        </p:nvSpPr>
        <p:spPr>
          <a:xfrm rot="0">
            <a:off x="1739867" y="1661395"/>
            <a:ext cx="7951535" cy="842899"/>
          </a:xfrm>
          <a:prstGeom prst="rect">
            <a:avLst/>
          </a:prstGeom>
        </p:spPr>
        <p:txBody>
          <a:bodyPr anchor="t" rtlCol="false" tIns="0" lIns="0" bIns="0" rIns="0">
            <a:spAutoFit/>
          </a:bodyPr>
          <a:lstStyle/>
          <a:p>
            <a:pPr>
              <a:lnSpc>
                <a:spcPts val="6608"/>
              </a:lnSpc>
            </a:pPr>
            <a:r>
              <a:rPr lang="en-US" sz="5600">
                <a:solidFill>
                  <a:srgbClr val="FFFFFF"/>
                </a:solidFill>
                <a:latin typeface="League Spartan"/>
              </a:rPr>
              <a:t>CONVERSION RATES</a:t>
            </a:r>
          </a:p>
        </p:txBody>
      </p:sp>
      <p:sp>
        <p:nvSpPr>
          <p:cNvPr name="TextBox 5" id="5"/>
          <p:cNvSpPr txBox="true"/>
          <p:nvPr/>
        </p:nvSpPr>
        <p:spPr>
          <a:xfrm rot="0">
            <a:off x="1739867" y="3012529"/>
            <a:ext cx="8827733" cy="3262630"/>
          </a:xfrm>
          <a:prstGeom prst="rect">
            <a:avLst/>
          </a:prstGeom>
        </p:spPr>
        <p:txBody>
          <a:bodyPr anchor="t" rtlCol="false" tIns="0" lIns="0" bIns="0" rIns="0">
            <a:spAutoFit/>
          </a:bodyPr>
          <a:lstStyle/>
          <a:p>
            <a:pPr algn="just">
              <a:lnSpc>
                <a:spcPts val="4370"/>
              </a:lnSpc>
            </a:pPr>
            <a:r>
              <a:rPr lang="en-US" sz="2300">
                <a:solidFill>
                  <a:srgbClr val="FFFFFF"/>
                </a:solidFill>
                <a:latin typeface="Open Sans"/>
              </a:rPr>
              <a:t>In the last 12 months, Avalanche have won an unprecedented amount of business &amp; published 93 full websites in the calendar year, a record for us &amp; a rate of a new project being published every 3.9 days, all whilst retaining the Avalanche seal of quality. The Avalanche site is a key part of this as it showcases our level of work even before initial contact.</a:t>
            </a:r>
          </a:p>
        </p:txBody>
      </p:sp>
      <p:grpSp>
        <p:nvGrpSpPr>
          <p:cNvPr name="Group 6" id="6"/>
          <p:cNvGrpSpPr>
            <a:grpSpLocks noChangeAspect="true"/>
          </p:cNvGrpSpPr>
          <p:nvPr/>
        </p:nvGrpSpPr>
        <p:grpSpPr>
          <a:xfrm rot="0">
            <a:off x="10267770" y="-59054"/>
            <a:ext cx="8683003" cy="10937354"/>
            <a:chOff x="0" y="0"/>
            <a:chExt cx="5038852" cy="6347079"/>
          </a:xfrm>
        </p:grpSpPr>
        <p:sp>
          <p:nvSpPr>
            <p:cNvPr name="Freeform 7" id="7"/>
            <p:cNvSpPr/>
            <p:nvPr/>
          </p:nvSpPr>
          <p:spPr>
            <a:xfrm>
              <a:off x="0" y="0"/>
              <a:ext cx="5038852" cy="6347079"/>
            </a:xfrm>
            <a:custGeom>
              <a:avLst/>
              <a:gdLst/>
              <a:ahLst/>
              <a:cxnLst/>
              <a:rect r="r" b="b" t="t" l="l"/>
              <a:pathLst>
                <a:path h="6347079" w="5038852">
                  <a:moveTo>
                    <a:pt x="5038852" y="6347079"/>
                  </a:moveTo>
                  <a:lnTo>
                    <a:pt x="3171571" y="6347079"/>
                  </a:lnTo>
                  <a:lnTo>
                    <a:pt x="2668270" y="6347079"/>
                  </a:lnTo>
                  <a:lnTo>
                    <a:pt x="2370582" y="6347079"/>
                  </a:lnTo>
                  <a:lnTo>
                    <a:pt x="1994916" y="6347079"/>
                  </a:lnTo>
                  <a:lnTo>
                    <a:pt x="0" y="6347079"/>
                  </a:lnTo>
                  <a:cubicBezTo>
                    <a:pt x="85598" y="5865114"/>
                    <a:pt x="189992" y="5415915"/>
                    <a:pt x="445643" y="5004816"/>
                  </a:cubicBezTo>
                  <a:cubicBezTo>
                    <a:pt x="687832" y="4615434"/>
                    <a:pt x="1006094" y="4292346"/>
                    <a:pt x="1289177" y="3940175"/>
                  </a:cubicBezTo>
                  <a:cubicBezTo>
                    <a:pt x="1467104" y="3718814"/>
                    <a:pt x="1568323" y="3450463"/>
                    <a:pt x="1578610" y="3173603"/>
                  </a:cubicBezTo>
                  <a:cubicBezTo>
                    <a:pt x="1578610" y="2540127"/>
                    <a:pt x="998601" y="2086483"/>
                    <a:pt x="651129" y="1653921"/>
                  </a:cubicBezTo>
                  <a:cubicBezTo>
                    <a:pt x="265684" y="1173988"/>
                    <a:pt x="112141" y="616077"/>
                    <a:pt x="0" y="0"/>
                  </a:cubicBezTo>
                  <a:cubicBezTo>
                    <a:pt x="0" y="0"/>
                    <a:pt x="947547" y="0"/>
                    <a:pt x="1994916" y="0"/>
                  </a:cubicBezTo>
                  <a:lnTo>
                    <a:pt x="1994916" y="0"/>
                  </a:lnTo>
                  <a:lnTo>
                    <a:pt x="3171571" y="0"/>
                  </a:lnTo>
                  <a:lnTo>
                    <a:pt x="3171571" y="0"/>
                  </a:lnTo>
                  <a:cubicBezTo>
                    <a:pt x="4166997" y="0"/>
                    <a:pt x="5038852" y="0"/>
                    <a:pt x="5038852" y="0"/>
                  </a:cubicBezTo>
                  <a:cubicBezTo>
                    <a:pt x="4926711" y="615950"/>
                    <a:pt x="4773168" y="1173988"/>
                    <a:pt x="4387850" y="1653794"/>
                  </a:cubicBezTo>
                  <a:cubicBezTo>
                    <a:pt x="4040378" y="2086356"/>
                    <a:pt x="3460369" y="2540127"/>
                    <a:pt x="3460369" y="3173476"/>
                  </a:cubicBezTo>
                  <a:cubicBezTo>
                    <a:pt x="3470529" y="3450463"/>
                    <a:pt x="3571875" y="3718687"/>
                    <a:pt x="3749802" y="3940048"/>
                  </a:cubicBezTo>
                  <a:cubicBezTo>
                    <a:pt x="4032885" y="4292346"/>
                    <a:pt x="4351274" y="4615434"/>
                    <a:pt x="4593336" y="5004689"/>
                  </a:cubicBezTo>
                  <a:cubicBezTo>
                    <a:pt x="4848860" y="5415915"/>
                    <a:pt x="4953127" y="5865114"/>
                    <a:pt x="5038852" y="6347079"/>
                  </a:cubicBezTo>
                  <a:close/>
                </a:path>
              </a:pathLst>
            </a:custGeom>
            <a:solidFill>
              <a:srgbClr val="CE0000"/>
            </a:solidFill>
            <a:ln w="12700">
              <a:solidFill>
                <a:srgbClr val="000000"/>
              </a:solidFill>
            </a:ln>
          </p:spPr>
        </p:sp>
      </p:grpSp>
      <p:grpSp>
        <p:nvGrpSpPr>
          <p:cNvPr name="Group 8" id="8"/>
          <p:cNvGrpSpPr>
            <a:grpSpLocks noChangeAspect="true"/>
          </p:cNvGrpSpPr>
          <p:nvPr/>
        </p:nvGrpSpPr>
        <p:grpSpPr>
          <a:xfrm rot="0">
            <a:off x="9729502" y="-231168"/>
            <a:ext cx="8683003" cy="10937354"/>
            <a:chOff x="0" y="0"/>
            <a:chExt cx="5038852" cy="6347079"/>
          </a:xfrm>
        </p:grpSpPr>
        <p:sp>
          <p:nvSpPr>
            <p:cNvPr name="Freeform 9" id="9"/>
            <p:cNvSpPr/>
            <p:nvPr/>
          </p:nvSpPr>
          <p:spPr>
            <a:xfrm>
              <a:off x="0" y="0"/>
              <a:ext cx="5038852" cy="6347079"/>
            </a:xfrm>
            <a:custGeom>
              <a:avLst/>
              <a:gdLst/>
              <a:ahLst/>
              <a:cxnLst/>
              <a:rect r="r" b="b" t="t" l="l"/>
              <a:pathLst>
                <a:path h="6347079" w="5038852">
                  <a:moveTo>
                    <a:pt x="5038852" y="6347079"/>
                  </a:moveTo>
                  <a:lnTo>
                    <a:pt x="3171571" y="6347079"/>
                  </a:lnTo>
                  <a:lnTo>
                    <a:pt x="2668270" y="6347079"/>
                  </a:lnTo>
                  <a:lnTo>
                    <a:pt x="2370582" y="6347079"/>
                  </a:lnTo>
                  <a:lnTo>
                    <a:pt x="1994916" y="6347079"/>
                  </a:lnTo>
                  <a:lnTo>
                    <a:pt x="0" y="6347079"/>
                  </a:lnTo>
                  <a:cubicBezTo>
                    <a:pt x="85598" y="5865114"/>
                    <a:pt x="189992" y="5415915"/>
                    <a:pt x="445643" y="5004816"/>
                  </a:cubicBezTo>
                  <a:cubicBezTo>
                    <a:pt x="687832" y="4615434"/>
                    <a:pt x="1006094" y="4292346"/>
                    <a:pt x="1289177" y="3940175"/>
                  </a:cubicBezTo>
                  <a:cubicBezTo>
                    <a:pt x="1467104" y="3718814"/>
                    <a:pt x="1568323" y="3450463"/>
                    <a:pt x="1578610" y="3173603"/>
                  </a:cubicBezTo>
                  <a:cubicBezTo>
                    <a:pt x="1578610" y="2540127"/>
                    <a:pt x="998601" y="2086483"/>
                    <a:pt x="651129" y="1653921"/>
                  </a:cubicBezTo>
                  <a:cubicBezTo>
                    <a:pt x="265684" y="1173988"/>
                    <a:pt x="112141" y="616077"/>
                    <a:pt x="0" y="0"/>
                  </a:cubicBezTo>
                  <a:cubicBezTo>
                    <a:pt x="0" y="0"/>
                    <a:pt x="947547" y="0"/>
                    <a:pt x="1994916" y="0"/>
                  </a:cubicBezTo>
                  <a:lnTo>
                    <a:pt x="1994916" y="0"/>
                  </a:lnTo>
                  <a:lnTo>
                    <a:pt x="3171571" y="0"/>
                  </a:lnTo>
                  <a:lnTo>
                    <a:pt x="3171571" y="0"/>
                  </a:lnTo>
                  <a:cubicBezTo>
                    <a:pt x="4166997" y="0"/>
                    <a:pt x="5038852" y="0"/>
                    <a:pt x="5038852" y="0"/>
                  </a:cubicBezTo>
                  <a:cubicBezTo>
                    <a:pt x="4926711" y="615950"/>
                    <a:pt x="4773168" y="1173988"/>
                    <a:pt x="4387850" y="1653794"/>
                  </a:cubicBezTo>
                  <a:cubicBezTo>
                    <a:pt x="4040378" y="2086356"/>
                    <a:pt x="3460369" y="2540127"/>
                    <a:pt x="3460369" y="3173476"/>
                  </a:cubicBezTo>
                  <a:cubicBezTo>
                    <a:pt x="3470529" y="3450463"/>
                    <a:pt x="3571875" y="3718687"/>
                    <a:pt x="3749802" y="3940048"/>
                  </a:cubicBezTo>
                  <a:cubicBezTo>
                    <a:pt x="4032885" y="4292346"/>
                    <a:pt x="4351274" y="4615434"/>
                    <a:pt x="4593336" y="5004689"/>
                  </a:cubicBezTo>
                  <a:cubicBezTo>
                    <a:pt x="4848860" y="5415915"/>
                    <a:pt x="4953127" y="5865114"/>
                    <a:pt x="5038852" y="6347079"/>
                  </a:cubicBezTo>
                  <a:close/>
                </a:path>
              </a:pathLst>
            </a:custGeom>
            <a:blipFill>
              <a:blip r:embed="rId3"/>
              <a:stretch>
                <a:fillRect l="-76215" r="-76215" t="0" b="0"/>
              </a:stretch>
            </a:blipFill>
          </p:spPr>
        </p:sp>
      </p:grpSp>
      <p:sp>
        <p:nvSpPr>
          <p:cNvPr name="AutoShape 10" id="10"/>
          <p:cNvSpPr/>
          <p:nvPr/>
        </p:nvSpPr>
        <p:spPr>
          <a:xfrm rot="-5400000">
            <a:off x="4470298" y="7880796"/>
            <a:ext cx="2623318" cy="0"/>
          </a:xfrm>
          <a:prstGeom prst="line">
            <a:avLst/>
          </a:prstGeom>
          <a:ln cap="flat" w="28575">
            <a:solidFill>
              <a:srgbClr val="CE0000"/>
            </a:solidFill>
            <a:prstDash val="solid"/>
            <a:headEnd type="none" len="sm" w="sm"/>
            <a:tailEnd type="none" len="sm" w="sm"/>
          </a:ln>
        </p:spPr>
      </p:sp>
      <p:sp>
        <p:nvSpPr>
          <p:cNvPr name="TextBox 11" id="11"/>
          <p:cNvSpPr txBox="true"/>
          <p:nvPr/>
        </p:nvSpPr>
        <p:spPr>
          <a:xfrm rot="0">
            <a:off x="2425693" y="6352629"/>
            <a:ext cx="2599026" cy="1602774"/>
          </a:xfrm>
          <a:prstGeom prst="rect">
            <a:avLst/>
          </a:prstGeom>
        </p:spPr>
        <p:txBody>
          <a:bodyPr anchor="t" rtlCol="false" tIns="0" lIns="0" bIns="0" rIns="0">
            <a:spAutoFit/>
          </a:bodyPr>
          <a:lstStyle/>
          <a:p>
            <a:pPr algn="ctr">
              <a:lnSpc>
                <a:spcPts val="12458"/>
              </a:lnSpc>
            </a:pPr>
            <a:r>
              <a:rPr lang="en-US" sz="8898">
                <a:solidFill>
                  <a:srgbClr val="CE0000"/>
                </a:solidFill>
                <a:latin typeface="Poppins ExtraBold Bold"/>
              </a:rPr>
              <a:t>89%</a:t>
            </a:r>
          </a:p>
        </p:txBody>
      </p:sp>
      <p:sp>
        <p:nvSpPr>
          <p:cNvPr name="TextBox 12" id="12"/>
          <p:cNvSpPr txBox="true"/>
          <p:nvPr/>
        </p:nvSpPr>
        <p:spPr>
          <a:xfrm rot="0">
            <a:off x="6536276" y="6352629"/>
            <a:ext cx="2991463" cy="1602774"/>
          </a:xfrm>
          <a:prstGeom prst="rect">
            <a:avLst/>
          </a:prstGeom>
        </p:spPr>
        <p:txBody>
          <a:bodyPr anchor="t" rtlCol="false" tIns="0" lIns="0" bIns="0" rIns="0">
            <a:spAutoFit/>
          </a:bodyPr>
          <a:lstStyle/>
          <a:p>
            <a:pPr algn="ctr">
              <a:lnSpc>
                <a:spcPts val="12458"/>
              </a:lnSpc>
            </a:pPr>
            <a:r>
              <a:rPr lang="en-US" sz="8898">
                <a:solidFill>
                  <a:srgbClr val="CE0000"/>
                </a:solidFill>
                <a:latin typeface="Poppins ExtraBold"/>
              </a:rPr>
              <a:t>500+</a:t>
            </a:r>
          </a:p>
        </p:txBody>
      </p:sp>
      <p:sp>
        <p:nvSpPr>
          <p:cNvPr name="TextBox 13" id="13"/>
          <p:cNvSpPr txBox="true"/>
          <p:nvPr/>
        </p:nvSpPr>
        <p:spPr>
          <a:xfrm rot="0">
            <a:off x="1530779" y="7907778"/>
            <a:ext cx="4109432" cy="2035339"/>
          </a:xfrm>
          <a:prstGeom prst="rect">
            <a:avLst/>
          </a:prstGeom>
        </p:spPr>
        <p:txBody>
          <a:bodyPr anchor="t" rtlCol="false" tIns="0" lIns="0" bIns="0" rIns="0">
            <a:spAutoFit/>
          </a:bodyPr>
          <a:lstStyle/>
          <a:p>
            <a:pPr algn="ctr">
              <a:lnSpc>
                <a:spcPts val="2703"/>
              </a:lnSpc>
            </a:pPr>
            <a:r>
              <a:rPr lang="en-US" sz="1931">
                <a:solidFill>
                  <a:srgbClr val="FFFFFF"/>
                </a:solidFill>
                <a:latin typeface="Prompt Light"/>
              </a:rPr>
              <a:t>Nearly 90% of projects are eCommerce led with the majority Irish based businesses ranging from major companies like Fenergo, DigitalWell to SMEs all over Ireland.</a:t>
            </a:r>
          </a:p>
        </p:txBody>
      </p:sp>
      <p:sp>
        <p:nvSpPr>
          <p:cNvPr name="TextBox 14" id="14"/>
          <p:cNvSpPr txBox="true"/>
          <p:nvPr/>
        </p:nvSpPr>
        <p:spPr>
          <a:xfrm rot="0">
            <a:off x="5920069" y="7907778"/>
            <a:ext cx="4109432" cy="2717437"/>
          </a:xfrm>
          <a:prstGeom prst="rect">
            <a:avLst/>
          </a:prstGeom>
        </p:spPr>
        <p:txBody>
          <a:bodyPr anchor="t" rtlCol="false" tIns="0" lIns="0" bIns="0" rIns="0">
            <a:spAutoFit/>
          </a:bodyPr>
          <a:lstStyle/>
          <a:p>
            <a:pPr algn="ctr">
              <a:lnSpc>
                <a:spcPts val="2703"/>
              </a:lnSpc>
            </a:pPr>
            <a:r>
              <a:rPr lang="en-US" sz="1931">
                <a:solidFill>
                  <a:srgbClr val="FFFFFF"/>
                </a:solidFill>
                <a:latin typeface="Prompt Light"/>
              </a:rPr>
              <a:t>Avalanche has also evolved into one of the highest-rated agencies worldwide with over 500 5-star reviews showcasing our capabilities &amp; ability to cultivate lasting relationships.</a:t>
            </a:r>
          </a:p>
          <a:p>
            <a:pPr algn="ctr">
              <a:lnSpc>
                <a:spcPts val="2703"/>
              </a:lnSpc>
            </a:pPr>
          </a:p>
          <a:p>
            <a:pPr algn="ctr">
              <a:lnSpc>
                <a:spcPts val="2703"/>
              </a:lnSpc>
            </a:pPr>
          </a:p>
        </p:txBody>
      </p:sp>
    </p:spTree>
  </p:cSld>
  <p:clrMapOvr>
    <a:masterClrMapping/>
  </p:clrMapOvr>
  <p:transition>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0800000">
            <a:off x="0" y="0"/>
            <a:ext cx="2053652" cy="3946539"/>
          </a:xfrm>
          <a:prstGeom prst="rect">
            <a:avLst/>
          </a:prstGeom>
        </p:spPr>
      </p:pic>
      <p:sp>
        <p:nvSpPr>
          <p:cNvPr name="AutoShape 3" id="3"/>
          <p:cNvSpPr/>
          <p:nvPr/>
        </p:nvSpPr>
        <p:spPr>
          <a:xfrm rot="0">
            <a:off x="2289783" y="2009854"/>
            <a:ext cx="1543050" cy="0"/>
          </a:xfrm>
          <a:prstGeom prst="line">
            <a:avLst/>
          </a:prstGeom>
          <a:ln cap="flat" w="57150">
            <a:solidFill>
              <a:srgbClr val="CE0000"/>
            </a:solidFill>
            <a:prstDash val="solid"/>
            <a:headEnd type="none" len="sm" w="sm"/>
            <a:tailEnd type="none" len="sm" w="sm"/>
          </a:ln>
        </p:spPr>
      </p:sp>
      <p:grpSp>
        <p:nvGrpSpPr>
          <p:cNvPr name="Group 4" id="4"/>
          <p:cNvGrpSpPr/>
          <p:nvPr/>
        </p:nvGrpSpPr>
        <p:grpSpPr>
          <a:xfrm rot="0">
            <a:off x="2053652" y="4624108"/>
            <a:ext cx="8715008" cy="2876395"/>
            <a:chOff x="0" y="0"/>
            <a:chExt cx="2397484" cy="791291"/>
          </a:xfrm>
        </p:grpSpPr>
        <p:sp>
          <p:nvSpPr>
            <p:cNvPr name="Freeform 5" id="5"/>
            <p:cNvSpPr/>
            <p:nvPr/>
          </p:nvSpPr>
          <p:spPr>
            <a:xfrm>
              <a:off x="0" y="0"/>
              <a:ext cx="2397484" cy="791291"/>
            </a:xfrm>
            <a:custGeom>
              <a:avLst/>
              <a:gdLst/>
              <a:ahLst/>
              <a:cxnLst/>
              <a:rect r="r" b="b" t="t" l="l"/>
              <a:pathLst>
                <a:path h="791291" w="2397484">
                  <a:moveTo>
                    <a:pt x="45306" y="0"/>
                  </a:moveTo>
                  <a:lnTo>
                    <a:pt x="2352179" y="0"/>
                  </a:lnTo>
                  <a:cubicBezTo>
                    <a:pt x="2377200" y="0"/>
                    <a:pt x="2397484" y="20284"/>
                    <a:pt x="2397484" y="45306"/>
                  </a:cubicBezTo>
                  <a:lnTo>
                    <a:pt x="2397484" y="745986"/>
                  </a:lnTo>
                  <a:cubicBezTo>
                    <a:pt x="2397484" y="758002"/>
                    <a:pt x="2392711" y="769525"/>
                    <a:pt x="2384215" y="778022"/>
                  </a:cubicBezTo>
                  <a:cubicBezTo>
                    <a:pt x="2375718" y="786518"/>
                    <a:pt x="2364194" y="791291"/>
                    <a:pt x="2352179" y="791291"/>
                  </a:cubicBezTo>
                  <a:lnTo>
                    <a:pt x="45306" y="791291"/>
                  </a:lnTo>
                  <a:cubicBezTo>
                    <a:pt x="33290" y="791291"/>
                    <a:pt x="21766" y="786518"/>
                    <a:pt x="13270" y="778022"/>
                  </a:cubicBezTo>
                  <a:cubicBezTo>
                    <a:pt x="4773" y="769525"/>
                    <a:pt x="0" y="758002"/>
                    <a:pt x="0" y="745986"/>
                  </a:cubicBezTo>
                  <a:lnTo>
                    <a:pt x="0" y="45306"/>
                  </a:lnTo>
                  <a:cubicBezTo>
                    <a:pt x="0" y="33290"/>
                    <a:pt x="4773" y="21766"/>
                    <a:pt x="13270" y="13270"/>
                  </a:cubicBezTo>
                  <a:cubicBezTo>
                    <a:pt x="21766" y="4773"/>
                    <a:pt x="33290" y="0"/>
                    <a:pt x="45306" y="0"/>
                  </a:cubicBezTo>
                  <a:close/>
                </a:path>
              </a:pathLst>
            </a:custGeom>
            <a:solidFill>
              <a:srgbClr val="CE0000"/>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2289783" y="1038225"/>
            <a:ext cx="8594723" cy="842899"/>
          </a:xfrm>
          <a:prstGeom prst="rect">
            <a:avLst/>
          </a:prstGeom>
        </p:spPr>
        <p:txBody>
          <a:bodyPr anchor="t" rtlCol="false" tIns="0" lIns="0" bIns="0" rIns="0">
            <a:spAutoFit/>
          </a:bodyPr>
          <a:lstStyle/>
          <a:p>
            <a:pPr>
              <a:lnSpc>
                <a:spcPts val="6608"/>
              </a:lnSpc>
            </a:pPr>
            <a:r>
              <a:rPr lang="en-US" sz="5600">
                <a:solidFill>
                  <a:srgbClr val="FFFFFF"/>
                </a:solidFill>
                <a:latin typeface="League Spartan"/>
              </a:rPr>
              <a:t>DESIGN &amp; CREATIVITY</a:t>
            </a:r>
          </a:p>
        </p:txBody>
      </p:sp>
      <p:sp>
        <p:nvSpPr>
          <p:cNvPr name="TextBox 8" id="8"/>
          <p:cNvSpPr txBox="true"/>
          <p:nvPr/>
        </p:nvSpPr>
        <p:spPr>
          <a:xfrm rot="0">
            <a:off x="2289783" y="5294186"/>
            <a:ext cx="8218050" cy="2097406"/>
          </a:xfrm>
          <a:prstGeom prst="rect">
            <a:avLst/>
          </a:prstGeom>
        </p:spPr>
        <p:txBody>
          <a:bodyPr anchor="t" rtlCol="false" tIns="0" lIns="0" bIns="0" rIns="0">
            <a:spAutoFit/>
          </a:bodyPr>
          <a:lstStyle/>
          <a:p>
            <a:pPr algn="just">
              <a:lnSpc>
                <a:spcPts val="3419"/>
              </a:lnSpc>
            </a:pPr>
            <a:r>
              <a:rPr lang="en-US" sz="1799">
                <a:solidFill>
                  <a:srgbClr val="FFFFFF"/>
                </a:solidFill>
                <a:latin typeface="Open Sans"/>
              </a:rPr>
              <a:t>Once the visual &amp; overall design was in place, we had to alloy that with our SEO techniques to ensure that the site builds on existing SEO structures that we have worked on over several years resulting in a strong MOZ score that has created a strong organic presence without sacrificing the aesthetic quality that has become our benchmark.</a:t>
            </a:r>
          </a:p>
        </p:txBody>
      </p:sp>
      <p:sp>
        <p:nvSpPr>
          <p:cNvPr name="TextBox 9" id="9"/>
          <p:cNvSpPr txBox="true"/>
          <p:nvPr/>
        </p:nvSpPr>
        <p:spPr>
          <a:xfrm rot="0">
            <a:off x="2289783" y="2602901"/>
            <a:ext cx="8218050" cy="1668781"/>
          </a:xfrm>
          <a:prstGeom prst="rect">
            <a:avLst/>
          </a:prstGeom>
        </p:spPr>
        <p:txBody>
          <a:bodyPr anchor="t" rtlCol="false" tIns="0" lIns="0" bIns="0" rIns="0">
            <a:spAutoFit/>
          </a:bodyPr>
          <a:lstStyle/>
          <a:p>
            <a:pPr algn="just">
              <a:lnSpc>
                <a:spcPts val="3419"/>
              </a:lnSpc>
            </a:pPr>
            <a:r>
              <a:rPr lang="en-US" sz="1799">
                <a:solidFill>
                  <a:srgbClr val="FFFFFF"/>
                </a:solidFill>
                <a:latin typeface="Open Sans"/>
              </a:rPr>
              <a:t>As with all our projects, the first step is to get the general aesthetic in place &amp; for the Avalanche site, we wanted a contemporary, visually led site that ensured that potential clients were impressed on landing about the Avalanche brand &amp; how we can use our creative talents for their business.</a:t>
            </a:r>
          </a:p>
        </p:txBody>
      </p:sp>
      <p:sp>
        <p:nvSpPr>
          <p:cNvPr name="TextBox 10" id="10"/>
          <p:cNvSpPr txBox="true"/>
          <p:nvPr/>
        </p:nvSpPr>
        <p:spPr>
          <a:xfrm rot="0">
            <a:off x="2289783" y="8108659"/>
            <a:ext cx="8218050" cy="2097406"/>
          </a:xfrm>
          <a:prstGeom prst="rect">
            <a:avLst/>
          </a:prstGeom>
        </p:spPr>
        <p:txBody>
          <a:bodyPr anchor="t" rtlCol="false" tIns="0" lIns="0" bIns="0" rIns="0">
            <a:spAutoFit/>
          </a:bodyPr>
          <a:lstStyle/>
          <a:p>
            <a:pPr algn="just">
              <a:lnSpc>
                <a:spcPts val="3419"/>
              </a:lnSpc>
            </a:pPr>
            <a:r>
              <a:rPr lang="en-US" sz="1799">
                <a:solidFill>
                  <a:srgbClr val="FFFFFF"/>
                </a:solidFill>
                <a:latin typeface="Open Sans"/>
              </a:rPr>
              <a:t>The final step in the Avalanche site and indeed, on all of our projects was to install a custom compression system using our unique .htaccess files, add a CDN for speeds, compress imagery, install self-generating sitemaps &amp; tweak speeds to maximum. In 2023, we have also created a self generating blog using ChatGPT which we are very excited about in terms of content.</a:t>
            </a:r>
          </a:p>
        </p:txBody>
      </p:sp>
      <p:sp>
        <p:nvSpPr>
          <p:cNvPr name="TextBox 11" id="11"/>
          <p:cNvSpPr txBox="true"/>
          <p:nvPr/>
        </p:nvSpPr>
        <p:spPr>
          <a:xfrm rot="0">
            <a:off x="2308833" y="2242006"/>
            <a:ext cx="4937821" cy="358521"/>
          </a:xfrm>
          <a:prstGeom prst="rect">
            <a:avLst/>
          </a:prstGeom>
        </p:spPr>
        <p:txBody>
          <a:bodyPr anchor="t" rtlCol="false" tIns="0" lIns="0" bIns="0" rIns="0">
            <a:spAutoFit/>
          </a:bodyPr>
          <a:lstStyle/>
          <a:p>
            <a:pPr>
              <a:lnSpc>
                <a:spcPts val="2832"/>
              </a:lnSpc>
            </a:pPr>
            <a:r>
              <a:rPr lang="en-US" sz="2400">
                <a:solidFill>
                  <a:srgbClr val="FFFFFF"/>
                </a:solidFill>
                <a:latin typeface="Lato Bold"/>
              </a:rPr>
              <a:t>STEP 1 - AESTHETIC DESIGN</a:t>
            </a:r>
          </a:p>
        </p:txBody>
      </p:sp>
      <p:sp>
        <p:nvSpPr>
          <p:cNvPr name="TextBox 12" id="12"/>
          <p:cNvSpPr txBox="true"/>
          <p:nvPr/>
        </p:nvSpPr>
        <p:spPr>
          <a:xfrm rot="0">
            <a:off x="2289783" y="4954715"/>
            <a:ext cx="6511134" cy="358521"/>
          </a:xfrm>
          <a:prstGeom prst="rect">
            <a:avLst/>
          </a:prstGeom>
        </p:spPr>
        <p:txBody>
          <a:bodyPr anchor="t" rtlCol="false" tIns="0" lIns="0" bIns="0" rIns="0">
            <a:spAutoFit/>
          </a:bodyPr>
          <a:lstStyle/>
          <a:p>
            <a:pPr>
              <a:lnSpc>
                <a:spcPts val="2832"/>
              </a:lnSpc>
            </a:pPr>
            <a:r>
              <a:rPr lang="en-US" sz="2400">
                <a:solidFill>
                  <a:srgbClr val="FFFFFF"/>
                </a:solidFill>
                <a:latin typeface="Lato Bold"/>
              </a:rPr>
              <a:t>STEP 2 - SEARCH ENGINE OPTIMISATION</a:t>
            </a:r>
          </a:p>
        </p:txBody>
      </p:sp>
      <p:sp>
        <p:nvSpPr>
          <p:cNvPr name="TextBox 13" id="13"/>
          <p:cNvSpPr txBox="true"/>
          <p:nvPr/>
        </p:nvSpPr>
        <p:spPr>
          <a:xfrm rot="0">
            <a:off x="2289783" y="7750138"/>
            <a:ext cx="7161639" cy="358521"/>
          </a:xfrm>
          <a:prstGeom prst="rect">
            <a:avLst/>
          </a:prstGeom>
        </p:spPr>
        <p:txBody>
          <a:bodyPr anchor="t" rtlCol="false" tIns="0" lIns="0" bIns="0" rIns="0">
            <a:spAutoFit/>
          </a:bodyPr>
          <a:lstStyle/>
          <a:p>
            <a:pPr>
              <a:lnSpc>
                <a:spcPts val="2832"/>
              </a:lnSpc>
            </a:pPr>
            <a:r>
              <a:rPr lang="en-US" sz="2400">
                <a:solidFill>
                  <a:srgbClr val="FFFFFF"/>
                </a:solidFill>
                <a:latin typeface="Lato Bold"/>
              </a:rPr>
              <a:t>STEP 3 - COMPRESSION &amp; CONTENT</a:t>
            </a:r>
          </a:p>
        </p:txBody>
      </p:sp>
      <p:grpSp>
        <p:nvGrpSpPr>
          <p:cNvPr name="Group 14" id="14"/>
          <p:cNvGrpSpPr/>
          <p:nvPr/>
        </p:nvGrpSpPr>
        <p:grpSpPr>
          <a:xfrm rot="0">
            <a:off x="14521637" y="234533"/>
            <a:ext cx="3151204" cy="4906545"/>
            <a:chOff x="0" y="0"/>
            <a:chExt cx="4201606" cy="6542061"/>
          </a:xfrm>
        </p:grpSpPr>
        <p:pic>
          <p:nvPicPr>
            <p:cNvPr name="Picture 15" id="15"/>
            <p:cNvPicPr>
              <a:picLocks noChangeAspect="true"/>
            </p:cNvPicPr>
            <p:nvPr/>
          </p:nvPicPr>
          <p:blipFill>
            <a:blip r:embed="rId3"/>
            <a:srcRect l="26493" t="0" r="26493" b="0"/>
            <a:stretch>
              <a:fillRect/>
            </a:stretch>
          </p:blipFill>
          <p:spPr>
            <a:xfrm>
              <a:off x="0" y="0"/>
              <a:ext cx="4201606" cy="6542061"/>
            </a:xfrm>
            <a:prstGeom prst="rect">
              <a:avLst/>
            </a:prstGeom>
          </p:spPr>
        </p:pic>
      </p:grpSp>
      <p:grpSp>
        <p:nvGrpSpPr>
          <p:cNvPr name="Group 16" id="16"/>
          <p:cNvGrpSpPr/>
          <p:nvPr/>
        </p:nvGrpSpPr>
        <p:grpSpPr>
          <a:xfrm rot="0">
            <a:off x="14521637" y="5375154"/>
            <a:ext cx="3151204" cy="4647709"/>
            <a:chOff x="0" y="0"/>
            <a:chExt cx="4201606" cy="6196945"/>
          </a:xfrm>
        </p:grpSpPr>
        <p:pic>
          <p:nvPicPr>
            <p:cNvPr name="Picture 17" id="17"/>
            <p:cNvPicPr>
              <a:picLocks noChangeAspect="true"/>
            </p:cNvPicPr>
            <p:nvPr/>
          </p:nvPicPr>
          <p:blipFill>
            <a:blip r:embed="rId4"/>
            <a:srcRect l="20235" t="0" r="20235" b="0"/>
            <a:stretch>
              <a:fillRect/>
            </a:stretch>
          </p:blipFill>
          <p:spPr>
            <a:xfrm>
              <a:off x="0" y="0"/>
              <a:ext cx="4201606" cy="6196945"/>
            </a:xfrm>
            <a:prstGeom prst="rect">
              <a:avLst/>
            </a:prstGeom>
          </p:spPr>
        </p:pic>
      </p:grpSp>
      <p:grpSp>
        <p:nvGrpSpPr>
          <p:cNvPr name="Group 18" id="18"/>
          <p:cNvGrpSpPr/>
          <p:nvPr/>
        </p:nvGrpSpPr>
        <p:grpSpPr>
          <a:xfrm rot="0">
            <a:off x="11346748" y="768413"/>
            <a:ext cx="2825849" cy="2819818"/>
            <a:chOff x="0" y="0"/>
            <a:chExt cx="3767799" cy="3759757"/>
          </a:xfrm>
        </p:grpSpPr>
        <p:pic>
          <p:nvPicPr>
            <p:cNvPr name="Picture 19" id="19"/>
            <p:cNvPicPr>
              <a:picLocks noChangeAspect="true"/>
            </p:cNvPicPr>
            <p:nvPr/>
          </p:nvPicPr>
          <p:blipFill>
            <a:blip r:embed="rId5"/>
            <a:srcRect l="16595" t="0" r="16595" b="0"/>
            <a:stretch>
              <a:fillRect/>
            </a:stretch>
          </p:blipFill>
          <p:spPr>
            <a:xfrm>
              <a:off x="0" y="0"/>
              <a:ext cx="3767799" cy="3759757"/>
            </a:xfrm>
            <a:prstGeom prst="rect">
              <a:avLst/>
            </a:prstGeom>
          </p:spPr>
        </p:pic>
      </p:grpSp>
      <p:grpSp>
        <p:nvGrpSpPr>
          <p:cNvPr name="Group 20" id="20"/>
          <p:cNvGrpSpPr/>
          <p:nvPr/>
        </p:nvGrpSpPr>
        <p:grpSpPr>
          <a:xfrm rot="0">
            <a:off x="11346748" y="3733201"/>
            <a:ext cx="2825849" cy="2819818"/>
            <a:chOff x="0" y="0"/>
            <a:chExt cx="3767799" cy="3759757"/>
          </a:xfrm>
        </p:grpSpPr>
        <p:pic>
          <p:nvPicPr>
            <p:cNvPr name="Picture 21" id="21"/>
            <p:cNvPicPr>
              <a:picLocks noChangeAspect="true"/>
            </p:cNvPicPr>
            <p:nvPr/>
          </p:nvPicPr>
          <p:blipFill>
            <a:blip r:embed="rId6"/>
            <a:srcRect l="2298" t="0" r="2298" b="0"/>
            <a:stretch>
              <a:fillRect/>
            </a:stretch>
          </p:blipFill>
          <p:spPr>
            <a:xfrm>
              <a:off x="0" y="0"/>
              <a:ext cx="3767799" cy="3759757"/>
            </a:xfrm>
            <a:prstGeom prst="rect">
              <a:avLst/>
            </a:prstGeom>
          </p:spPr>
        </p:pic>
      </p:grpSp>
      <p:grpSp>
        <p:nvGrpSpPr>
          <p:cNvPr name="Group 22" id="22"/>
          <p:cNvGrpSpPr/>
          <p:nvPr/>
        </p:nvGrpSpPr>
        <p:grpSpPr>
          <a:xfrm rot="0">
            <a:off x="11346748" y="6693927"/>
            <a:ext cx="2825849" cy="2819818"/>
            <a:chOff x="0" y="0"/>
            <a:chExt cx="3767799" cy="3759757"/>
          </a:xfrm>
        </p:grpSpPr>
        <p:pic>
          <p:nvPicPr>
            <p:cNvPr name="Picture 23" id="23"/>
            <p:cNvPicPr>
              <a:picLocks noChangeAspect="true"/>
            </p:cNvPicPr>
            <p:nvPr/>
          </p:nvPicPr>
          <p:blipFill>
            <a:blip r:embed="rId7"/>
            <a:srcRect l="12440" t="0" r="12440" b="0"/>
            <a:stretch>
              <a:fillRect/>
            </a:stretch>
          </p:blipFill>
          <p:spPr>
            <a:xfrm>
              <a:off x="0" y="0"/>
              <a:ext cx="3767799" cy="3759757"/>
            </a:xfrm>
            <a:prstGeom prst="rect">
              <a:avLst/>
            </a:prstGeom>
          </p:spPr>
        </p:pic>
      </p:grpSp>
    </p:spTree>
  </p:cSld>
  <p:clrMapOvr>
    <a:masterClrMapping/>
  </p:clrMapOvr>
  <p:transition>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0800000">
            <a:off x="0" y="0"/>
            <a:ext cx="2053652" cy="3946539"/>
          </a:xfrm>
          <a:prstGeom prst="rect">
            <a:avLst/>
          </a:prstGeom>
        </p:spPr>
      </p:pic>
      <p:pic>
        <p:nvPicPr>
          <p:cNvPr name="Picture 3" id="3"/>
          <p:cNvPicPr>
            <a:picLocks noChangeAspect="true"/>
          </p:cNvPicPr>
          <p:nvPr/>
        </p:nvPicPr>
        <p:blipFill>
          <a:blip r:embed="rId3">
            <a:alphaModFix amt="3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748382" y="1028700"/>
            <a:ext cx="1510918" cy="1494435"/>
          </a:xfrm>
          <a:prstGeom prst="rect">
            <a:avLst/>
          </a:prstGeom>
        </p:spPr>
      </p:pic>
      <p:sp>
        <p:nvSpPr>
          <p:cNvPr name="AutoShape 4" id="4"/>
          <p:cNvSpPr/>
          <p:nvPr/>
        </p:nvSpPr>
        <p:spPr>
          <a:xfrm rot="0">
            <a:off x="7683712" y="2170710"/>
            <a:ext cx="1543050" cy="0"/>
          </a:xfrm>
          <a:prstGeom prst="line">
            <a:avLst/>
          </a:prstGeom>
          <a:ln cap="flat" w="57150">
            <a:solidFill>
              <a:srgbClr val="CE0000"/>
            </a:solidFill>
            <a:prstDash val="solid"/>
            <a:headEnd type="none" len="sm" w="sm"/>
            <a:tailEnd type="none" len="sm" w="sm"/>
          </a:ln>
        </p:spPr>
      </p:sp>
      <p:grpSp>
        <p:nvGrpSpPr>
          <p:cNvPr name="Group 5" id="5"/>
          <p:cNvGrpSpPr>
            <a:grpSpLocks noChangeAspect="true"/>
          </p:cNvGrpSpPr>
          <p:nvPr/>
        </p:nvGrpSpPr>
        <p:grpSpPr>
          <a:xfrm rot="0">
            <a:off x="0" y="2101783"/>
            <a:ext cx="7309534" cy="8185217"/>
            <a:chOff x="0" y="0"/>
            <a:chExt cx="6350000" cy="7110730"/>
          </a:xfrm>
        </p:grpSpPr>
        <p:sp>
          <p:nvSpPr>
            <p:cNvPr name="Freeform 6" id="6"/>
            <p:cNvSpPr/>
            <p:nvPr/>
          </p:nvSpPr>
          <p:spPr>
            <a:xfrm>
              <a:off x="0" y="0"/>
              <a:ext cx="6350000" cy="7110730"/>
            </a:xfrm>
            <a:custGeom>
              <a:avLst/>
              <a:gdLst/>
              <a:ahLst/>
              <a:cxnLst/>
              <a:rect r="r" b="b" t="t" l="l"/>
              <a:pathLst>
                <a:path h="7110730" w="6350000">
                  <a:moveTo>
                    <a:pt x="6350000" y="4700270"/>
                  </a:moveTo>
                  <a:lnTo>
                    <a:pt x="0" y="7110730"/>
                  </a:lnTo>
                  <a:lnTo>
                    <a:pt x="0" y="2410460"/>
                  </a:lnTo>
                  <a:lnTo>
                    <a:pt x="6350000" y="0"/>
                  </a:lnTo>
                  <a:close/>
                </a:path>
              </a:pathLst>
            </a:custGeom>
            <a:blipFill>
              <a:blip r:embed="rId5"/>
              <a:stretch>
                <a:fillRect l="-49537" r="-49537" t="0" b="0"/>
              </a:stretch>
            </a:blipFill>
          </p:spPr>
        </p:sp>
      </p:grpSp>
      <p:grpSp>
        <p:nvGrpSpPr>
          <p:cNvPr name="Group 7" id="7"/>
          <p:cNvGrpSpPr/>
          <p:nvPr/>
        </p:nvGrpSpPr>
        <p:grpSpPr>
          <a:xfrm rot="0">
            <a:off x="7664662" y="3112560"/>
            <a:ext cx="1324721" cy="1324721"/>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9" id="9"/>
            <p:cNvSpPr txBox="true"/>
            <p:nvPr/>
          </p:nvSpPr>
          <p:spPr>
            <a:xfrm>
              <a:off x="76200" y="76200"/>
              <a:ext cx="660400" cy="660400"/>
            </a:xfrm>
            <a:prstGeom prst="rect">
              <a:avLst/>
            </a:prstGeom>
          </p:spPr>
          <p:txBody>
            <a:bodyPr anchor="ctr" rtlCol="false" tIns="50800" lIns="50800" bIns="50800" rIns="50800"/>
            <a:lstStyle/>
            <a:p>
              <a:pPr algn="ctr">
                <a:lnSpc>
                  <a:spcPts val="2832"/>
                </a:lnSpc>
              </a:pPr>
            </a:p>
          </p:txBody>
        </p:sp>
      </p:grpSp>
      <p:grpSp>
        <p:nvGrpSpPr>
          <p:cNvPr name="Group 10" id="10"/>
          <p:cNvGrpSpPr/>
          <p:nvPr/>
        </p:nvGrpSpPr>
        <p:grpSpPr>
          <a:xfrm rot="0">
            <a:off x="7664662" y="6814723"/>
            <a:ext cx="1324721" cy="1324721"/>
            <a:chOff x="0" y="0"/>
            <a:chExt cx="812800" cy="812800"/>
          </a:xfrm>
        </p:grpSpPr>
        <p:sp>
          <p:nvSpPr>
            <p:cNvPr name="Freeform 11" id="1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12" id="12"/>
            <p:cNvSpPr txBox="true"/>
            <p:nvPr/>
          </p:nvSpPr>
          <p:spPr>
            <a:xfrm>
              <a:off x="76200" y="76200"/>
              <a:ext cx="660400" cy="660400"/>
            </a:xfrm>
            <a:prstGeom prst="rect">
              <a:avLst/>
            </a:prstGeom>
          </p:spPr>
          <p:txBody>
            <a:bodyPr anchor="ctr" rtlCol="false" tIns="50800" lIns="50800" bIns="50800" rIns="50800"/>
            <a:lstStyle/>
            <a:p>
              <a:pPr algn="ctr">
                <a:lnSpc>
                  <a:spcPts val="2832"/>
                </a:lnSpc>
              </a:pPr>
            </a:p>
          </p:txBody>
        </p:sp>
      </p:grpSp>
      <p:grpSp>
        <p:nvGrpSpPr>
          <p:cNvPr name="Group 13" id="13"/>
          <p:cNvGrpSpPr/>
          <p:nvPr/>
        </p:nvGrpSpPr>
        <p:grpSpPr>
          <a:xfrm rot="0">
            <a:off x="9293437" y="4908977"/>
            <a:ext cx="1324721" cy="1324721"/>
            <a:chOff x="0" y="0"/>
            <a:chExt cx="812800" cy="812800"/>
          </a:xfrm>
        </p:grpSpPr>
        <p:sp>
          <p:nvSpPr>
            <p:cNvPr name="Freeform 14" id="1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15" id="15"/>
            <p:cNvSpPr txBox="true"/>
            <p:nvPr/>
          </p:nvSpPr>
          <p:spPr>
            <a:xfrm>
              <a:off x="76200" y="76200"/>
              <a:ext cx="660400" cy="660400"/>
            </a:xfrm>
            <a:prstGeom prst="rect">
              <a:avLst/>
            </a:prstGeom>
          </p:spPr>
          <p:txBody>
            <a:bodyPr anchor="ctr" rtlCol="false" tIns="50800" lIns="50800" bIns="50800" rIns="50800"/>
            <a:lstStyle/>
            <a:p>
              <a:pPr algn="ctr">
                <a:lnSpc>
                  <a:spcPts val="2832"/>
                </a:lnSpc>
              </a:pPr>
            </a:p>
          </p:txBody>
        </p:sp>
      </p:grpSp>
      <p:sp>
        <p:nvSpPr>
          <p:cNvPr name="TextBox 16" id="16"/>
          <p:cNvSpPr txBox="true"/>
          <p:nvPr/>
        </p:nvSpPr>
        <p:spPr>
          <a:xfrm rot="0">
            <a:off x="7664662" y="1519104"/>
            <a:ext cx="8125481" cy="581406"/>
          </a:xfrm>
          <a:prstGeom prst="rect">
            <a:avLst/>
          </a:prstGeom>
        </p:spPr>
        <p:txBody>
          <a:bodyPr anchor="t" rtlCol="false" tIns="0" lIns="0" bIns="0" rIns="0">
            <a:spAutoFit/>
          </a:bodyPr>
          <a:lstStyle/>
          <a:p>
            <a:pPr>
              <a:lnSpc>
                <a:spcPts val="4602"/>
              </a:lnSpc>
            </a:pPr>
            <a:r>
              <a:rPr lang="en-US" sz="3900">
                <a:solidFill>
                  <a:srgbClr val="FFFFFF"/>
                </a:solidFill>
                <a:latin typeface="League Spartan"/>
              </a:rPr>
              <a:t>COMPLIANCE &amp; ACCESSIBILITY</a:t>
            </a:r>
          </a:p>
        </p:txBody>
      </p:sp>
      <p:sp>
        <p:nvSpPr>
          <p:cNvPr name="TextBox 17" id="17"/>
          <p:cNvSpPr txBox="true"/>
          <p:nvPr/>
        </p:nvSpPr>
        <p:spPr>
          <a:xfrm rot="0">
            <a:off x="7763555" y="3471081"/>
            <a:ext cx="1069785" cy="755650"/>
          </a:xfrm>
          <a:prstGeom prst="rect">
            <a:avLst/>
          </a:prstGeom>
        </p:spPr>
        <p:txBody>
          <a:bodyPr anchor="t" rtlCol="false" tIns="0" lIns="0" bIns="0" rIns="0">
            <a:spAutoFit/>
          </a:bodyPr>
          <a:lstStyle/>
          <a:p>
            <a:pPr algn="ctr">
              <a:lnSpc>
                <a:spcPts val="5900"/>
              </a:lnSpc>
            </a:pPr>
            <a:r>
              <a:rPr lang="en-US" sz="5000">
                <a:solidFill>
                  <a:srgbClr val="FFFFFF"/>
                </a:solidFill>
                <a:latin typeface="Lato"/>
              </a:rPr>
              <a:t>01</a:t>
            </a:r>
          </a:p>
        </p:txBody>
      </p:sp>
      <p:sp>
        <p:nvSpPr>
          <p:cNvPr name="TextBox 18" id="18"/>
          <p:cNvSpPr txBox="true"/>
          <p:nvPr/>
        </p:nvSpPr>
        <p:spPr>
          <a:xfrm rot="0">
            <a:off x="7763555" y="7173244"/>
            <a:ext cx="1069785" cy="755650"/>
          </a:xfrm>
          <a:prstGeom prst="rect">
            <a:avLst/>
          </a:prstGeom>
        </p:spPr>
        <p:txBody>
          <a:bodyPr anchor="t" rtlCol="false" tIns="0" lIns="0" bIns="0" rIns="0">
            <a:spAutoFit/>
          </a:bodyPr>
          <a:lstStyle/>
          <a:p>
            <a:pPr algn="ctr">
              <a:lnSpc>
                <a:spcPts val="5900"/>
              </a:lnSpc>
            </a:pPr>
            <a:r>
              <a:rPr lang="en-US" sz="5000">
                <a:solidFill>
                  <a:srgbClr val="FFFFFF"/>
                </a:solidFill>
                <a:latin typeface="Lato"/>
              </a:rPr>
              <a:t>03</a:t>
            </a:r>
          </a:p>
        </p:txBody>
      </p:sp>
      <p:sp>
        <p:nvSpPr>
          <p:cNvPr name="TextBox 19" id="19"/>
          <p:cNvSpPr txBox="true"/>
          <p:nvPr/>
        </p:nvSpPr>
        <p:spPr>
          <a:xfrm rot="0">
            <a:off x="9392330" y="5267498"/>
            <a:ext cx="1069785" cy="755650"/>
          </a:xfrm>
          <a:prstGeom prst="rect">
            <a:avLst/>
          </a:prstGeom>
        </p:spPr>
        <p:txBody>
          <a:bodyPr anchor="t" rtlCol="false" tIns="0" lIns="0" bIns="0" rIns="0">
            <a:spAutoFit/>
          </a:bodyPr>
          <a:lstStyle/>
          <a:p>
            <a:pPr algn="ctr">
              <a:lnSpc>
                <a:spcPts val="5900"/>
              </a:lnSpc>
            </a:pPr>
            <a:r>
              <a:rPr lang="en-US" sz="5000">
                <a:solidFill>
                  <a:srgbClr val="FFFFFF"/>
                </a:solidFill>
                <a:latin typeface="Lato"/>
              </a:rPr>
              <a:t>02</a:t>
            </a:r>
          </a:p>
        </p:txBody>
      </p:sp>
      <p:sp>
        <p:nvSpPr>
          <p:cNvPr name="TextBox 20" id="20"/>
          <p:cNvSpPr txBox="true"/>
          <p:nvPr/>
        </p:nvSpPr>
        <p:spPr>
          <a:xfrm rot="0">
            <a:off x="9293437" y="2943304"/>
            <a:ext cx="3742708" cy="358521"/>
          </a:xfrm>
          <a:prstGeom prst="rect">
            <a:avLst/>
          </a:prstGeom>
        </p:spPr>
        <p:txBody>
          <a:bodyPr anchor="t" rtlCol="false" tIns="0" lIns="0" bIns="0" rIns="0">
            <a:spAutoFit/>
          </a:bodyPr>
          <a:lstStyle/>
          <a:p>
            <a:pPr>
              <a:lnSpc>
                <a:spcPts val="2832"/>
              </a:lnSpc>
            </a:pPr>
            <a:r>
              <a:rPr lang="en-US" sz="2400">
                <a:solidFill>
                  <a:srgbClr val="FFFFFF"/>
                </a:solidFill>
                <a:latin typeface="Lato Bold"/>
              </a:rPr>
              <a:t>GDPR</a:t>
            </a:r>
          </a:p>
        </p:txBody>
      </p:sp>
      <p:sp>
        <p:nvSpPr>
          <p:cNvPr name="TextBox 21" id="21"/>
          <p:cNvSpPr txBox="true"/>
          <p:nvPr/>
        </p:nvSpPr>
        <p:spPr>
          <a:xfrm rot="0">
            <a:off x="10815384" y="4877655"/>
            <a:ext cx="3742708" cy="358521"/>
          </a:xfrm>
          <a:prstGeom prst="rect">
            <a:avLst/>
          </a:prstGeom>
        </p:spPr>
        <p:txBody>
          <a:bodyPr anchor="t" rtlCol="false" tIns="0" lIns="0" bIns="0" rIns="0">
            <a:spAutoFit/>
          </a:bodyPr>
          <a:lstStyle/>
          <a:p>
            <a:pPr>
              <a:lnSpc>
                <a:spcPts val="2832"/>
              </a:lnSpc>
            </a:pPr>
            <a:r>
              <a:rPr lang="en-US" sz="2400">
                <a:solidFill>
                  <a:srgbClr val="FFFFFF"/>
                </a:solidFill>
                <a:latin typeface="Lato Bold"/>
              </a:rPr>
              <a:t>PRIVACY &amp; SAFETY</a:t>
            </a:r>
          </a:p>
        </p:txBody>
      </p:sp>
      <p:sp>
        <p:nvSpPr>
          <p:cNvPr name="TextBox 22" id="22"/>
          <p:cNvSpPr txBox="true"/>
          <p:nvPr/>
        </p:nvSpPr>
        <p:spPr>
          <a:xfrm rot="0">
            <a:off x="9293437" y="3309156"/>
            <a:ext cx="7707329" cy="1240156"/>
          </a:xfrm>
          <a:prstGeom prst="rect">
            <a:avLst/>
          </a:prstGeom>
        </p:spPr>
        <p:txBody>
          <a:bodyPr anchor="t" rtlCol="false" tIns="0" lIns="0" bIns="0" rIns="0">
            <a:spAutoFit/>
          </a:bodyPr>
          <a:lstStyle/>
          <a:p>
            <a:pPr algn="just">
              <a:lnSpc>
                <a:spcPts val="3419"/>
              </a:lnSpc>
            </a:pPr>
            <a:r>
              <a:rPr lang="en-US" sz="1799">
                <a:solidFill>
                  <a:srgbClr val="FFFFFF"/>
                </a:solidFill>
                <a:latin typeface="Open Sans"/>
              </a:rPr>
              <a:t>As a development agency, we have a strong responsibility to ensure our work is fully GDPR compliant and to guide clients to same. This begins with the Avalanche site which is fully compliant with all regulations.</a:t>
            </a:r>
          </a:p>
        </p:txBody>
      </p:sp>
      <p:sp>
        <p:nvSpPr>
          <p:cNvPr name="TextBox 23" id="23"/>
          <p:cNvSpPr txBox="true"/>
          <p:nvPr/>
        </p:nvSpPr>
        <p:spPr>
          <a:xfrm rot="0">
            <a:off x="9293437" y="7718871"/>
            <a:ext cx="8615009" cy="2097406"/>
          </a:xfrm>
          <a:prstGeom prst="rect">
            <a:avLst/>
          </a:prstGeom>
        </p:spPr>
        <p:txBody>
          <a:bodyPr anchor="t" rtlCol="false" tIns="0" lIns="0" bIns="0" rIns="0">
            <a:spAutoFit/>
          </a:bodyPr>
          <a:lstStyle/>
          <a:p>
            <a:pPr algn="just">
              <a:lnSpc>
                <a:spcPts val="3419"/>
              </a:lnSpc>
            </a:pPr>
            <a:r>
              <a:rPr lang="en-US" sz="1799">
                <a:solidFill>
                  <a:srgbClr val="FFFFFF"/>
                </a:solidFill>
                <a:latin typeface="Open Sans"/>
              </a:rPr>
              <a:t>Accessibility &amp; WCAG compliance is a fast growing area of web development &amp; we try to ensure all sites are accessible for users. Whilst not possible on all projects due to client needs etc, I would hope this would follow GDPR protocol and become a necessity in the years to come. We are proud to say the Avalanche site is accessible for all.</a:t>
            </a:r>
          </a:p>
        </p:txBody>
      </p:sp>
      <p:sp>
        <p:nvSpPr>
          <p:cNvPr name="TextBox 24" id="24"/>
          <p:cNvSpPr txBox="true"/>
          <p:nvPr/>
        </p:nvSpPr>
        <p:spPr>
          <a:xfrm rot="0">
            <a:off x="10815384" y="5194769"/>
            <a:ext cx="7230573" cy="1668781"/>
          </a:xfrm>
          <a:prstGeom prst="rect">
            <a:avLst/>
          </a:prstGeom>
        </p:spPr>
        <p:txBody>
          <a:bodyPr anchor="t" rtlCol="false" tIns="0" lIns="0" bIns="0" rIns="0">
            <a:spAutoFit/>
          </a:bodyPr>
          <a:lstStyle/>
          <a:p>
            <a:pPr algn="just">
              <a:lnSpc>
                <a:spcPts val="3419"/>
              </a:lnSpc>
            </a:pPr>
            <a:r>
              <a:rPr lang="en-US" sz="1799">
                <a:solidFill>
                  <a:srgbClr val="FFFFFF"/>
                </a:solidFill>
                <a:latin typeface="Open Sans"/>
              </a:rPr>
              <a:t>In the age of data protection, it is imperative that all users feel safe and can choose to not provide any details if uncomfortable. The Avalanche site does not collect any details besides those willingly put forth in lead generation.</a:t>
            </a:r>
          </a:p>
        </p:txBody>
      </p:sp>
      <p:sp>
        <p:nvSpPr>
          <p:cNvPr name="TextBox 25" id="25"/>
          <p:cNvSpPr txBox="true"/>
          <p:nvPr/>
        </p:nvSpPr>
        <p:spPr>
          <a:xfrm rot="0">
            <a:off x="9293437" y="7254075"/>
            <a:ext cx="3742708" cy="358521"/>
          </a:xfrm>
          <a:prstGeom prst="rect">
            <a:avLst/>
          </a:prstGeom>
        </p:spPr>
        <p:txBody>
          <a:bodyPr anchor="t" rtlCol="false" tIns="0" lIns="0" bIns="0" rIns="0">
            <a:spAutoFit/>
          </a:bodyPr>
          <a:lstStyle/>
          <a:p>
            <a:pPr>
              <a:lnSpc>
                <a:spcPts val="2832"/>
              </a:lnSpc>
            </a:pPr>
            <a:r>
              <a:rPr lang="en-US" sz="2400">
                <a:solidFill>
                  <a:srgbClr val="FFFFFF"/>
                </a:solidFill>
                <a:latin typeface="Lato Bold"/>
              </a:rPr>
              <a:t>ACCESSIBILITY</a:t>
            </a:r>
          </a:p>
        </p:txBody>
      </p:sp>
    </p:spTree>
  </p:cSld>
  <p:clrMapOvr>
    <a:masterClrMapping/>
  </p:clrMapOvr>
  <p:transition>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8055192" y="2823243"/>
            <a:ext cx="1543050" cy="0"/>
          </a:xfrm>
          <a:prstGeom prst="line">
            <a:avLst/>
          </a:prstGeom>
          <a:ln cap="flat" w="57150">
            <a:solidFill>
              <a:srgbClr val="CE0000"/>
            </a:solidFill>
            <a:prstDash val="solid"/>
            <a:headEnd type="none" len="sm" w="sm"/>
            <a:tailEnd type="none" len="sm" w="sm"/>
          </a:ln>
        </p:spPr>
      </p:sp>
      <p:sp>
        <p:nvSpPr>
          <p:cNvPr name="TextBox 3" id="3"/>
          <p:cNvSpPr txBox="true"/>
          <p:nvPr/>
        </p:nvSpPr>
        <p:spPr>
          <a:xfrm rot="0">
            <a:off x="8055192" y="1051757"/>
            <a:ext cx="8380667" cy="1681099"/>
          </a:xfrm>
          <a:prstGeom prst="rect">
            <a:avLst/>
          </a:prstGeom>
        </p:spPr>
        <p:txBody>
          <a:bodyPr anchor="t" rtlCol="false" tIns="0" lIns="0" bIns="0" rIns="0">
            <a:spAutoFit/>
          </a:bodyPr>
          <a:lstStyle/>
          <a:p>
            <a:pPr>
              <a:lnSpc>
                <a:spcPts val="6608"/>
              </a:lnSpc>
            </a:pPr>
            <a:r>
              <a:rPr lang="en-US" sz="5600">
                <a:solidFill>
                  <a:srgbClr val="FFFFFF"/>
                </a:solidFill>
                <a:latin typeface="League Spartan"/>
              </a:rPr>
              <a:t>COMMUNITY</a:t>
            </a:r>
          </a:p>
          <a:p>
            <a:pPr>
              <a:lnSpc>
                <a:spcPts val="6608"/>
              </a:lnSpc>
            </a:pPr>
            <a:r>
              <a:rPr lang="en-US" sz="5600">
                <a:solidFill>
                  <a:srgbClr val="FFFFFF"/>
                </a:solidFill>
                <a:latin typeface="League Spartan"/>
              </a:rPr>
              <a:t>COMMUNICATION</a:t>
            </a:r>
          </a:p>
        </p:txBody>
      </p:sp>
      <p:grpSp>
        <p:nvGrpSpPr>
          <p:cNvPr name="Group 4" id="4"/>
          <p:cNvGrpSpPr/>
          <p:nvPr/>
        </p:nvGrpSpPr>
        <p:grpSpPr>
          <a:xfrm rot="0">
            <a:off x="-5281190" y="0"/>
            <a:ext cx="12881525" cy="9661143"/>
            <a:chOff x="0" y="0"/>
            <a:chExt cx="812800" cy="609600"/>
          </a:xfrm>
        </p:grpSpPr>
        <p:sp>
          <p:nvSpPr>
            <p:cNvPr name="Freeform 5" id="5"/>
            <p:cNvSpPr/>
            <p:nvPr/>
          </p:nvSpPr>
          <p:spPr>
            <a:xfrm>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solidFill>
              <a:srgbClr val="000000"/>
            </a:solidFill>
          </p:spPr>
        </p:sp>
        <p:sp>
          <p:nvSpPr>
            <p:cNvPr name="TextBox 6" id="6"/>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pic>
        <p:nvPicPr>
          <p:cNvPr name="Picture 7" id="7"/>
          <p:cNvPicPr>
            <a:picLocks noChangeAspect="true"/>
          </p:cNvPicPr>
          <p:nvPr/>
        </p:nvPicPr>
        <p:blipFill>
          <a:blip r:embed="rId2">
            <a:alphaModFix amt="3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748382" y="1028700"/>
            <a:ext cx="1510918" cy="1494435"/>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501538" y="1973269"/>
            <a:ext cx="7310251" cy="7310251"/>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10800000">
            <a:off x="0" y="0"/>
            <a:ext cx="2053652" cy="3946539"/>
          </a:xfrm>
          <a:prstGeom prst="rect">
            <a:avLst/>
          </a:prstGeom>
        </p:spPr>
      </p:pic>
      <p:sp>
        <p:nvSpPr>
          <p:cNvPr name="TextBox 10" id="10"/>
          <p:cNvSpPr txBox="true"/>
          <p:nvPr/>
        </p:nvSpPr>
        <p:spPr>
          <a:xfrm rot="0">
            <a:off x="8055192" y="3049725"/>
            <a:ext cx="9900106" cy="6757670"/>
          </a:xfrm>
          <a:prstGeom prst="rect">
            <a:avLst/>
          </a:prstGeom>
        </p:spPr>
        <p:txBody>
          <a:bodyPr anchor="t" rtlCol="false" tIns="0" lIns="0" bIns="0" rIns="0">
            <a:spAutoFit/>
          </a:bodyPr>
          <a:lstStyle/>
          <a:p>
            <a:pPr algn="just">
              <a:lnSpc>
                <a:spcPts val="4179"/>
              </a:lnSpc>
            </a:pPr>
            <a:r>
              <a:rPr lang="en-US" sz="2199">
                <a:solidFill>
                  <a:srgbClr val="FFFFFF"/>
                </a:solidFill>
                <a:latin typeface="Open Sans"/>
              </a:rPr>
              <a:t>We do things differently at Avalanche than most agencies &amp; form long lasting relationships with our clients, I think that ia why we have grown to the level we have, with our community/charity interests firmly at the core of what we do.</a:t>
            </a:r>
          </a:p>
          <a:p>
            <a:pPr algn="just">
              <a:lnSpc>
                <a:spcPts val="4179"/>
              </a:lnSpc>
            </a:pPr>
          </a:p>
          <a:p>
            <a:pPr algn="just">
              <a:lnSpc>
                <a:spcPts val="4179"/>
              </a:lnSpc>
            </a:pPr>
            <a:r>
              <a:rPr lang="en-US" sz="2199">
                <a:solidFill>
                  <a:srgbClr val="FFFFFF"/>
                </a:solidFill>
                <a:latin typeface="Open Sans"/>
              </a:rPr>
              <a:t>Alongside our day to day work, we have managed to donate over €500,000 in funds/technology to local groups/clubs &amp; schools all over Kerry in the last 10 years. This work is what I am most proud of and something we plan to continue in the years to come at Avalanche.</a:t>
            </a:r>
          </a:p>
          <a:p>
            <a:pPr algn="just">
              <a:lnSpc>
                <a:spcPts val="4179"/>
              </a:lnSpc>
            </a:pPr>
          </a:p>
          <a:p>
            <a:pPr algn="just">
              <a:lnSpc>
                <a:spcPts val="4179"/>
              </a:lnSpc>
            </a:pPr>
            <a:r>
              <a:rPr lang="en-US" sz="2199">
                <a:solidFill>
                  <a:srgbClr val="FFFFFF"/>
                </a:solidFill>
                <a:latin typeface="Open Sans"/>
              </a:rPr>
              <a:t>One of my favourite examples of this was being able to donate 15 Samsung tablets to my local national school during lockdown. You can read more on this and similar stories on our site.</a:t>
            </a:r>
          </a:p>
        </p:txBody>
      </p:sp>
    </p:spTree>
  </p:cSld>
  <p:clrMapOvr>
    <a:masterClrMapping/>
  </p:clrMapOvr>
  <p:transition>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01" r="0" b="7801"/>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5400000">
            <a:off x="13300739" y="5299739"/>
            <a:ext cx="3413925" cy="6560598"/>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10800000">
            <a:off x="0" y="0"/>
            <a:ext cx="2053652" cy="3946539"/>
          </a:xfrm>
          <a:prstGeom prst="rect">
            <a:avLst/>
          </a:prstGeom>
        </p:spPr>
      </p:pic>
      <p:sp>
        <p:nvSpPr>
          <p:cNvPr name="TextBox 5" id="5"/>
          <p:cNvSpPr txBox="true"/>
          <p:nvPr/>
        </p:nvSpPr>
        <p:spPr>
          <a:xfrm rot="0">
            <a:off x="1907076" y="3082607"/>
            <a:ext cx="14473848" cy="4026536"/>
          </a:xfrm>
          <a:prstGeom prst="rect">
            <a:avLst/>
          </a:prstGeom>
        </p:spPr>
        <p:txBody>
          <a:bodyPr anchor="t" rtlCol="false" tIns="0" lIns="0" bIns="0" rIns="0">
            <a:spAutoFit/>
          </a:bodyPr>
          <a:lstStyle/>
          <a:p>
            <a:pPr algn="ctr">
              <a:lnSpc>
                <a:spcPts val="6439"/>
              </a:lnSpc>
              <a:spcBef>
                <a:spcPct val="0"/>
              </a:spcBef>
            </a:pPr>
            <a:r>
              <a:rPr lang="en-US" sz="4599">
                <a:solidFill>
                  <a:srgbClr val="FFFFFF"/>
                </a:solidFill>
                <a:latin typeface="Lato Bold"/>
              </a:rPr>
              <a:t>"HERE'S TO THE </a:t>
            </a:r>
            <a:r>
              <a:rPr lang="en-US" sz="4599">
                <a:solidFill>
                  <a:srgbClr val="CE0000"/>
                </a:solidFill>
                <a:latin typeface="Lato Bold"/>
              </a:rPr>
              <a:t>CRAZY ONES..</a:t>
            </a:r>
            <a:r>
              <a:rPr lang="en-US" sz="4599">
                <a:solidFill>
                  <a:srgbClr val="FFFFFF"/>
                </a:solidFill>
                <a:latin typeface="Lato Bold"/>
              </a:rPr>
              <a:t>THE MISFITS. THE REBELS. THE TROUBLEMAKERS. BECAUSE THE PEOPLE WHO ARE CRAZY ENOUGH TO THINK THEY CAN</a:t>
            </a:r>
            <a:r>
              <a:rPr lang="en-US" sz="4599">
                <a:solidFill>
                  <a:srgbClr val="CE0000"/>
                </a:solidFill>
                <a:latin typeface="Lato Bold"/>
              </a:rPr>
              <a:t> CHANGE THE WORLD</a:t>
            </a:r>
            <a:r>
              <a:rPr lang="en-US" sz="4599">
                <a:solidFill>
                  <a:srgbClr val="FFFFFF"/>
                </a:solidFill>
                <a:latin typeface="Lato Bold"/>
              </a:rPr>
              <a:t>, ARE THE ONES WHO DO."</a:t>
            </a:r>
          </a:p>
        </p:txBody>
      </p:sp>
    </p:spTree>
  </p:cSld>
  <p:clrMapOvr>
    <a:masterClrMapping/>
  </p:clrMapOvr>
  <p:transition>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0800000">
            <a:off x="0" y="0"/>
            <a:ext cx="2053652" cy="3946539"/>
          </a:xfrm>
          <a:prstGeom prst="rect">
            <a:avLst/>
          </a:prstGeom>
        </p:spPr>
      </p:pic>
      <p:sp>
        <p:nvSpPr>
          <p:cNvPr name="AutoShape 3" id="3"/>
          <p:cNvSpPr/>
          <p:nvPr/>
        </p:nvSpPr>
        <p:spPr>
          <a:xfrm rot="0">
            <a:off x="1739867" y="2825039"/>
            <a:ext cx="1543050" cy="0"/>
          </a:xfrm>
          <a:prstGeom prst="line">
            <a:avLst/>
          </a:prstGeom>
          <a:ln cap="flat" w="57150">
            <a:solidFill>
              <a:srgbClr val="CE0000"/>
            </a:solidFill>
            <a:prstDash val="solid"/>
            <a:headEnd type="none" len="sm" w="sm"/>
            <a:tailEnd type="none" len="sm" w="sm"/>
          </a:ln>
        </p:spPr>
      </p:sp>
      <p:sp>
        <p:nvSpPr>
          <p:cNvPr name="TextBox 4" id="4"/>
          <p:cNvSpPr txBox="true"/>
          <p:nvPr/>
        </p:nvSpPr>
        <p:spPr>
          <a:xfrm rot="0">
            <a:off x="1739867" y="905815"/>
            <a:ext cx="7404133" cy="2519299"/>
          </a:xfrm>
          <a:prstGeom prst="rect">
            <a:avLst/>
          </a:prstGeom>
        </p:spPr>
        <p:txBody>
          <a:bodyPr anchor="t" rtlCol="false" tIns="0" lIns="0" bIns="0" rIns="0">
            <a:spAutoFit/>
          </a:bodyPr>
          <a:lstStyle/>
          <a:p>
            <a:pPr>
              <a:lnSpc>
                <a:spcPts val="6608"/>
              </a:lnSpc>
            </a:pPr>
            <a:r>
              <a:rPr lang="en-US" sz="5600">
                <a:solidFill>
                  <a:srgbClr val="FFFFFF"/>
                </a:solidFill>
                <a:latin typeface="League Spartan Semi-Bold"/>
              </a:rPr>
              <a:t>WHY CHOOSE AVALANCHE?</a:t>
            </a:r>
          </a:p>
          <a:p>
            <a:pPr>
              <a:lnSpc>
                <a:spcPts val="6608"/>
              </a:lnSpc>
            </a:pPr>
          </a:p>
        </p:txBody>
      </p:sp>
      <p:sp>
        <p:nvSpPr>
          <p:cNvPr name="TextBox 5" id="5"/>
          <p:cNvSpPr txBox="true"/>
          <p:nvPr/>
        </p:nvSpPr>
        <p:spPr>
          <a:xfrm rot="0">
            <a:off x="1711292" y="2832186"/>
            <a:ext cx="8056204" cy="7585074"/>
          </a:xfrm>
          <a:prstGeom prst="rect">
            <a:avLst/>
          </a:prstGeom>
        </p:spPr>
        <p:txBody>
          <a:bodyPr anchor="t" rtlCol="false" tIns="0" lIns="0" bIns="0" rIns="0">
            <a:spAutoFit/>
          </a:bodyPr>
          <a:lstStyle/>
          <a:p>
            <a:pPr algn="just">
              <a:lnSpc>
                <a:spcPts val="3800"/>
              </a:lnSpc>
            </a:pPr>
            <a:r>
              <a:rPr lang="en-US" sz="2000">
                <a:solidFill>
                  <a:srgbClr val="FFFFFF"/>
                </a:solidFill>
                <a:latin typeface="Open Sans"/>
              </a:rPr>
              <a:t>As mentioned in previous sections, our results &amp; client satisfaction speak for themselves, in the last 12 months, we published 93 full websites in the calendar year, a record for us &amp; a rate of a new project being published every 3.9 days, all whilst retaining the Avalanche seal of quality we have come to be recognised for the world over.</a:t>
            </a:r>
          </a:p>
          <a:p>
            <a:pPr algn="just">
              <a:lnSpc>
                <a:spcPts val="3800"/>
              </a:lnSpc>
            </a:pPr>
          </a:p>
          <a:p>
            <a:pPr algn="just">
              <a:lnSpc>
                <a:spcPts val="3800"/>
              </a:lnSpc>
            </a:pPr>
            <a:r>
              <a:rPr lang="en-US" sz="2000">
                <a:solidFill>
                  <a:srgbClr val="FFFFFF"/>
                </a:solidFill>
                <a:latin typeface="Open Sans"/>
              </a:rPr>
              <a:t>Avalanche has also evolved into one of the highest-rated agencies worldwide with over 500 5-star reviews (316 Google, 161 Facebook, 28 Bark) showcasing our design capabilities &amp; ability to cultivate lasting relationships with clients.</a:t>
            </a:r>
          </a:p>
          <a:p>
            <a:pPr algn="just">
              <a:lnSpc>
                <a:spcPts val="3800"/>
              </a:lnSpc>
            </a:pPr>
          </a:p>
          <a:p>
            <a:pPr algn="just">
              <a:lnSpc>
                <a:spcPts val="3800"/>
              </a:lnSpc>
            </a:pPr>
            <a:r>
              <a:rPr lang="en-US" sz="2000">
                <a:solidFill>
                  <a:srgbClr val="FFFFFF"/>
                </a:solidFill>
                <a:latin typeface="Open Sans"/>
              </a:rPr>
              <a:t>All of our work/achievements begin with the quality of the Avalanche site &amp; we thank you for the opportunity &amp; wish all our fellow nominees well in the awards process.</a:t>
            </a:r>
          </a:p>
          <a:p>
            <a:pPr algn="just">
              <a:lnSpc>
                <a:spcPts val="3800"/>
              </a:lnSpc>
            </a:pPr>
          </a:p>
        </p:txBody>
      </p:sp>
      <p:grpSp>
        <p:nvGrpSpPr>
          <p:cNvPr name="Group 6" id="6"/>
          <p:cNvGrpSpPr>
            <a:grpSpLocks noChangeAspect="true"/>
          </p:cNvGrpSpPr>
          <p:nvPr/>
        </p:nvGrpSpPr>
        <p:grpSpPr>
          <a:xfrm rot="0">
            <a:off x="10267770" y="-59054"/>
            <a:ext cx="8683003" cy="10937354"/>
            <a:chOff x="0" y="0"/>
            <a:chExt cx="5038852" cy="6347079"/>
          </a:xfrm>
        </p:grpSpPr>
        <p:sp>
          <p:nvSpPr>
            <p:cNvPr name="Freeform 7" id="7"/>
            <p:cNvSpPr/>
            <p:nvPr/>
          </p:nvSpPr>
          <p:spPr>
            <a:xfrm>
              <a:off x="0" y="0"/>
              <a:ext cx="5038852" cy="6347079"/>
            </a:xfrm>
            <a:custGeom>
              <a:avLst/>
              <a:gdLst/>
              <a:ahLst/>
              <a:cxnLst/>
              <a:rect r="r" b="b" t="t" l="l"/>
              <a:pathLst>
                <a:path h="6347079" w="5038852">
                  <a:moveTo>
                    <a:pt x="5038852" y="6347079"/>
                  </a:moveTo>
                  <a:lnTo>
                    <a:pt x="3171571" y="6347079"/>
                  </a:lnTo>
                  <a:lnTo>
                    <a:pt x="2668270" y="6347079"/>
                  </a:lnTo>
                  <a:lnTo>
                    <a:pt x="2370582" y="6347079"/>
                  </a:lnTo>
                  <a:lnTo>
                    <a:pt x="1994916" y="6347079"/>
                  </a:lnTo>
                  <a:lnTo>
                    <a:pt x="0" y="6347079"/>
                  </a:lnTo>
                  <a:cubicBezTo>
                    <a:pt x="85598" y="5865114"/>
                    <a:pt x="189992" y="5415915"/>
                    <a:pt x="445643" y="5004816"/>
                  </a:cubicBezTo>
                  <a:cubicBezTo>
                    <a:pt x="687832" y="4615434"/>
                    <a:pt x="1006094" y="4292346"/>
                    <a:pt x="1289177" y="3940175"/>
                  </a:cubicBezTo>
                  <a:cubicBezTo>
                    <a:pt x="1467104" y="3718814"/>
                    <a:pt x="1568323" y="3450463"/>
                    <a:pt x="1578610" y="3173603"/>
                  </a:cubicBezTo>
                  <a:cubicBezTo>
                    <a:pt x="1578610" y="2540127"/>
                    <a:pt x="998601" y="2086483"/>
                    <a:pt x="651129" y="1653921"/>
                  </a:cubicBezTo>
                  <a:cubicBezTo>
                    <a:pt x="265684" y="1173988"/>
                    <a:pt x="112141" y="616077"/>
                    <a:pt x="0" y="0"/>
                  </a:cubicBezTo>
                  <a:cubicBezTo>
                    <a:pt x="0" y="0"/>
                    <a:pt x="947547" y="0"/>
                    <a:pt x="1994916" y="0"/>
                  </a:cubicBezTo>
                  <a:lnTo>
                    <a:pt x="1994916" y="0"/>
                  </a:lnTo>
                  <a:lnTo>
                    <a:pt x="3171571" y="0"/>
                  </a:lnTo>
                  <a:lnTo>
                    <a:pt x="3171571" y="0"/>
                  </a:lnTo>
                  <a:cubicBezTo>
                    <a:pt x="4166997" y="0"/>
                    <a:pt x="5038852" y="0"/>
                    <a:pt x="5038852" y="0"/>
                  </a:cubicBezTo>
                  <a:cubicBezTo>
                    <a:pt x="4926711" y="615950"/>
                    <a:pt x="4773168" y="1173988"/>
                    <a:pt x="4387850" y="1653794"/>
                  </a:cubicBezTo>
                  <a:cubicBezTo>
                    <a:pt x="4040378" y="2086356"/>
                    <a:pt x="3460369" y="2540127"/>
                    <a:pt x="3460369" y="3173476"/>
                  </a:cubicBezTo>
                  <a:cubicBezTo>
                    <a:pt x="3470529" y="3450463"/>
                    <a:pt x="3571875" y="3718687"/>
                    <a:pt x="3749802" y="3940048"/>
                  </a:cubicBezTo>
                  <a:cubicBezTo>
                    <a:pt x="4032885" y="4292346"/>
                    <a:pt x="4351274" y="4615434"/>
                    <a:pt x="4593336" y="5004689"/>
                  </a:cubicBezTo>
                  <a:cubicBezTo>
                    <a:pt x="4848860" y="5415915"/>
                    <a:pt x="4953127" y="5865114"/>
                    <a:pt x="5038852" y="6347079"/>
                  </a:cubicBezTo>
                  <a:close/>
                </a:path>
              </a:pathLst>
            </a:custGeom>
            <a:solidFill>
              <a:srgbClr val="CE0000"/>
            </a:solidFill>
            <a:ln w="12700">
              <a:solidFill>
                <a:srgbClr val="000000"/>
              </a:solidFill>
            </a:ln>
          </p:spPr>
        </p:sp>
      </p:grpSp>
      <p:grpSp>
        <p:nvGrpSpPr>
          <p:cNvPr name="Group 8" id="8"/>
          <p:cNvGrpSpPr>
            <a:grpSpLocks noChangeAspect="true"/>
          </p:cNvGrpSpPr>
          <p:nvPr/>
        </p:nvGrpSpPr>
        <p:grpSpPr>
          <a:xfrm rot="0">
            <a:off x="9550839" y="-221643"/>
            <a:ext cx="8683003" cy="10937354"/>
            <a:chOff x="0" y="0"/>
            <a:chExt cx="5038852" cy="6347079"/>
          </a:xfrm>
        </p:grpSpPr>
        <p:sp>
          <p:nvSpPr>
            <p:cNvPr name="Freeform 9" id="9"/>
            <p:cNvSpPr/>
            <p:nvPr/>
          </p:nvSpPr>
          <p:spPr>
            <a:xfrm>
              <a:off x="0" y="0"/>
              <a:ext cx="5038852" cy="6347079"/>
            </a:xfrm>
            <a:custGeom>
              <a:avLst/>
              <a:gdLst/>
              <a:ahLst/>
              <a:cxnLst/>
              <a:rect r="r" b="b" t="t" l="l"/>
              <a:pathLst>
                <a:path h="6347079" w="5038852">
                  <a:moveTo>
                    <a:pt x="5038852" y="6347079"/>
                  </a:moveTo>
                  <a:lnTo>
                    <a:pt x="3171571" y="6347079"/>
                  </a:lnTo>
                  <a:lnTo>
                    <a:pt x="2668270" y="6347079"/>
                  </a:lnTo>
                  <a:lnTo>
                    <a:pt x="2370582" y="6347079"/>
                  </a:lnTo>
                  <a:lnTo>
                    <a:pt x="1994916" y="6347079"/>
                  </a:lnTo>
                  <a:lnTo>
                    <a:pt x="0" y="6347079"/>
                  </a:lnTo>
                  <a:cubicBezTo>
                    <a:pt x="85598" y="5865114"/>
                    <a:pt x="189992" y="5415915"/>
                    <a:pt x="445643" y="5004816"/>
                  </a:cubicBezTo>
                  <a:cubicBezTo>
                    <a:pt x="687832" y="4615434"/>
                    <a:pt x="1006094" y="4292346"/>
                    <a:pt x="1289177" y="3940175"/>
                  </a:cubicBezTo>
                  <a:cubicBezTo>
                    <a:pt x="1467104" y="3718814"/>
                    <a:pt x="1568323" y="3450463"/>
                    <a:pt x="1578610" y="3173603"/>
                  </a:cubicBezTo>
                  <a:cubicBezTo>
                    <a:pt x="1578610" y="2540127"/>
                    <a:pt x="998601" y="2086483"/>
                    <a:pt x="651129" y="1653921"/>
                  </a:cubicBezTo>
                  <a:cubicBezTo>
                    <a:pt x="265684" y="1173988"/>
                    <a:pt x="112141" y="616077"/>
                    <a:pt x="0" y="0"/>
                  </a:cubicBezTo>
                  <a:cubicBezTo>
                    <a:pt x="0" y="0"/>
                    <a:pt x="947547" y="0"/>
                    <a:pt x="1994916" y="0"/>
                  </a:cubicBezTo>
                  <a:lnTo>
                    <a:pt x="1994916" y="0"/>
                  </a:lnTo>
                  <a:lnTo>
                    <a:pt x="3171571" y="0"/>
                  </a:lnTo>
                  <a:lnTo>
                    <a:pt x="3171571" y="0"/>
                  </a:lnTo>
                  <a:cubicBezTo>
                    <a:pt x="4166997" y="0"/>
                    <a:pt x="5038852" y="0"/>
                    <a:pt x="5038852" y="0"/>
                  </a:cubicBezTo>
                  <a:cubicBezTo>
                    <a:pt x="4926711" y="615950"/>
                    <a:pt x="4773168" y="1173988"/>
                    <a:pt x="4387850" y="1653794"/>
                  </a:cubicBezTo>
                  <a:cubicBezTo>
                    <a:pt x="4040378" y="2086356"/>
                    <a:pt x="3460369" y="2540127"/>
                    <a:pt x="3460369" y="3173476"/>
                  </a:cubicBezTo>
                  <a:cubicBezTo>
                    <a:pt x="3470529" y="3450463"/>
                    <a:pt x="3571875" y="3718687"/>
                    <a:pt x="3749802" y="3940048"/>
                  </a:cubicBezTo>
                  <a:cubicBezTo>
                    <a:pt x="4032885" y="4292346"/>
                    <a:pt x="4351274" y="4615434"/>
                    <a:pt x="4593336" y="5004689"/>
                  </a:cubicBezTo>
                  <a:cubicBezTo>
                    <a:pt x="4848860" y="5415915"/>
                    <a:pt x="4953127" y="5865114"/>
                    <a:pt x="5038852" y="6347079"/>
                  </a:cubicBezTo>
                  <a:close/>
                </a:path>
              </a:pathLst>
            </a:custGeom>
            <a:blipFill>
              <a:blip r:embed="rId3"/>
              <a:stretch>
                <a:fillRect l="-1479" r="-1479" t="0" b="0"/>
              </a:stretch>
            </a:blipFill>
          </p:spPr>
        </p:sp>
      </p:gr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DAFYC9R3vVM</dc:identifier>
  <dcterms:modified xsi:type="dcterms:W3CDTF">2011-08-01T06:04:30Z</dcterms:modified>
  <cp:revision>1</cp:revision>
  <dc:title>Avalanche Designs DBI PowerPoint</dc:title>
</cp:coreProperties>
</file>